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67" r:id="rId2"/>
    <p:sldId id="378" r:id="rId3"/>
    <p:sldId id="368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51" r:id="rId14"/>
    <p:sldId id="353" r:id="rId15"/>
    <p:sldId id="354" r:id="rId16"/>
    <p:sldId id="355" r:id="rId17"/>
    <p:sldId id="356" r:id="rId18"/>
    <p:sldId id="283" r:id="rId19"/>
    <p:sldId id="339" r:id="rId20"/>
    <p:sldId id="284" r:id="rId21"/>
    <p:sldId id="286" r:id="rId22"/>
    <p:sldId id="290" r:id="rId23"/>
    <p:sldId id="36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</p:sldIdLst>
  <p:sldSz cx="9144000" cy="6858000" type="screen4x3"/>
  <p:notesSz cx="6743700" cy="9893300"/>
  <p:defaultTextStyle>
    <a:defPPr>
      <a:defRPr lang="he-IL"/>
    </a:defPPr>
    <a:lvl1pPr algn="ctr" rtl="1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ctr" rtl="1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ctr" rtl="1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ctr" rtl="1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ctr" rtl="1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803"/>
    <a:srgbClr val="390901"/>
    <a:srgbClr val="741202"/>
    <a:srgbClr val="99CCFF"/>
    <a:srgbClr val="777777"/>
    <a:srgbClr val="00CCFF"/>
    <a:srgbClr val="CC3300"/>
    <a:srgbClr val="FFF69D"/>
    <a:srgbClr val="0000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30" autoAdjust="0"/>
    <p:restoredTop sz="94711" autoAdjust="0"/>
  </p:normalViewPr>
  <p:slideViewPr>
    <p:cSldViewPr>
      <p:cViewPr varScale="1">
        <p:scale>
          <a:sx n="66" d="100"/>
          <a:sy n="66" d="100"/>
        </p:scale>
        <p:origin x="-19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21113" y="9396413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9396413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fld id="{CB24E7A8-F292-4134-BFEC-27E84AF63D3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4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41363"/>
            <a:ext cx="4946650" cy="3709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9000"/>
            <a:ext cx="5394325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noProof="0" smtClean="0"/>
              <a:t>לחץ כדי לערוך סגנונות טקסט של תבנית בסיס</a:t>
            </a:r>
          </a:p>
          <a:p>
            <a:pPr lvl="1"/>
            <a:r>
              <a:rPr lang="he-IL" noProof="0" smtClean="0"/>
              <a:t>רמה שנייה</a:t>
            </a:r>
          </a:p>
          <a:p>
            <a:pPr lvl="2"/>
            <a:r>
              <a:rPr lang="he-IL" noProof="0" smtClean="0"/>
              <a:t>רמה שלישית</a:t>
            </a:r>
          </a:p>
          <a:p>
            <a:pPr lvl="3"/>
            <a:r>
              <a:rPr lang="he-IL" noProof="0" smtClean="0"/>
              <a:t>רמה רביעית</a:t>
            </a:r>
          </a:p>
          <a:p>
            <a:pPr lvl="4"/>
            <a:r>
              <a:rPr lang="he-IL" noProof="0" smtClean="0"/>
              <a:t>רמה חמישית</a:t>
            </a:r>
          </a:p>
        </p:txBody>
      </p:sp>
      <p:sp>
        <p:nvSpPr>
          <p:cNvPr id="138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21113" y="9396413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9396413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fld id="{A7E0CF38-254A-4C46-AD80-4A3DDACDC96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6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F3F9840-CA7D-45C5-B4DB-D53728B1FA02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</a:t>
            </a:fld>
            <a:endParaRPr lang="en-US" altLang="he-IL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4535566-75DC-4D40-8F25-1A4A06AC1BF3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10</a:t>
            </a:fld>
            <a:endParaRPr lang="en-US" altLang="he-IL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4535566-75DC-4D40-8F25-1A4A06AC1BF3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11</a:t>
            </a:fld>
            <a:endParaRPr lang="en-US" altLang="he-IL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D2C6178-EBAE-4B6E-AA3F-EB53624DCB14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12</a:t>
            </a:fld>
            <a:endParaRPr lang="en-US" altLang="he-IL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6E44EBF-F252-424E-ABE6-A3A6090DEDA6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13</a:t>
            </a:fld>
            <a:endParaRPr lang="en-US" altLang="he-IL" smtClean="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9F35CF6-AD29-455D-98AA-C0A4E882FA97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14</a:t>
            </a:fld>
            <a:endParaRPr lang="en-US" altLang="he-IL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47CFE62C-0B9C-4AFF-86FB-07ED117BC46C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15</a:t>
            </a:fld>
            <a:endParaRPr lang="en-US" altLang="he-IL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A923FF0-A272-474C-AF70-A19102A6DC43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16</a:t>
            </a:fld>
            <a:endParaRPr lang="en-US" altLang="he-IL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965E2E1-4AB2-4864-8298-776CF7641F0C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17</a:t>
            </a:fld>
            <a:endParaRPr lang="en-US" altLang="he-IL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F70B0C34-5E64-48F0-9088-22F5B2ED3B72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18</a:t>
            </a:fld>
            <a:endParaRPr lang="en-US" altLang="he-IL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C5A0678-6D6E-44FF-A9AD-29E17AC0D8DD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19</a:t>
            </a:fld>
            <a:endParaRPr lang="en-US" altLang="he-IL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F3F9840-CA7D-45C5-B4DB-D53728B1FA02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2</a:t>
            </a:fld>
            <a:endParaRPr lang="en-US" altLang="he-IL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25051E3-AB5E-41A7-ADD1-981E649BB50E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20</a:t>
            </a:fld>
            <a:endParaRPr lang="en-US" altLang="he-IL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BFB297D-0070-45FC-9467-D251A8A7A2D4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21</a:t>
            </a:fld>
            <a:endParaRPr lang="en-US" altLang="he-IL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F9DAACAA-DF13-4E4A-83F7-D36CDE6EB83C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22</a:t>
            </a:fld>
            <a:endParaRPr lang="en-US" altLang="he-IL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4951AC-3508-42B8-B32E-6FD84C942409}" type="slidenum">
              <a:rPr lang="he-IL" smtClean="0"/>
              <a:pPr/>
              <a:t>23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FBDEB-C1B3-4507-AC71-86230F8CC33D}" type="slidenum">
              <a:rPr lang="he-IL" smtClean="0"/>
              <a:pPr/>
              <a:t>24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FBDEB-C1B3-4507-AC71-86230F8CC33D}" type="slidenum">
              <a:rPr lang="he-IL" smtClean="0"/>
              <a:pPr/>
              <a:t>25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FBDEB-C1B3-4507-AC71-86230F8CC33D}" type="slidenum">
              <a:rPr lang="he-IL" smtClean="0"/>
              <a:pPr/>
              <a:t>26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B60E17-12C0-4973-AEF1-FBCEDFE8E400}" type="slidenum">
              <a:rPr lang="he-IL" smtClean="0"/>
              <a:pPr/>
              <a:t>27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A4775-9CDA-48AF-BCD0-0464F35A24AD}" type="slidenum">
              <a:rPr lang="he-IL" smtClean="0"/>
              <a:pPr/>
              <a:t>28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78530A-7CE2-4C35-8952-D0102D629843}" type="slidenum">
              <a:rPr lang="he-IL" smtClean="0"/>
              <a:pPr/>
              <a:t>29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D768868C-CDEC-4958-AB08-8AA5729DDA56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3</a:t>
            </a:fld>
            <a:endParaRPr lang="en-US" altLang="he-IL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84D01E-58D7-48F8-B127-158826865340}" type="slidenum">
              <a:rPr lang="he-IL" smtClean="0"/>
              <a:pPr/>
              <a:t>30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A3028-123E-4E55-AD4B-B4A51D36CCD4}" type="slidenum">
              <a:rPr lang="he-IL" smtClean="0"/>
              <a:pPr/>
              <a:t>31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8DDE6B-9E92-4D7C-93A3-AE6B714C44D9}" type="slidenum">
              <a:rPr lang="he-IL" smtClean="0"/>
              <a:pPr/>
              <a:t>32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DA7C6E48-0D7C-4456-9F7F-7CF6283C0EBC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4</a:t>
            </a:fld>
            <a:endParaRPr lang="en-US" altLang="he-IL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10B16F9-03B0-47BD-83F3-582394E11AE7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5</a:t>
            </a:fld>
            <a:endParaRPr lang="en-US" altLang="he-IL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45BDAAFE-DDCE-4343-B9C2-0AF6E6B6DB7F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6</a:t>
            </a:fld>
            <a:endParaRPr lang="en-US" altLang="he-IL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2BE3211-7822-437A-B8E9-EB9F91230D1B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7</a:t>
            </a:fld>
            <a:endParaRPr lang="en-US" altLang="he-IL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4535566-75DC-4D40-8F25-1A4A06AC1BF3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8</a:t>
            </a:fld>
            <a:endParaRPr lang="en-US" altLang="he-IL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4535566-75DC-4D40-8F25-1A4A06AC1BF3}" type="slidenum">
              <a:rPr lang="he-IL" altLang="he-IL" smtClean="0"/>
              <a:pPr algn="l" eaLnBrk="1" hangingPunct="1">
                <a:spcBef>
                  <a:spcPct val="0"/>
                </a:spcBef>
              </a:pPr>
              <a:t>9</a:t>
            </a:fld>
            <a:endParaRPr lang="en-US" altLang="he-IL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A2060-0638-48DD-8A05-14F867FD200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5D9C-37F1-455D-AFEE-8B8400082EA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5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285B7-B879-4349-8CEC-49F9439EACF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3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CCA91-14F4-4A10-82EC-83FCECBAF8D9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6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A7030-B164-4901-B851-AC26D461A22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DB7C7-75D0-47A6-B514-A9355F734C5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C7689-E992-4A59-8E3E-51658847BE2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9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81B69-820F-43FC-81F1-10FF4DBEE05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346D0-E854-4B4C-A9AA-7C793C71CFE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1CB13-A359-46E8-8801-8AD5A2B9F35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7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9279B-58F3-49DF-8195-E71789F8828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 smtClean="0"/>
              <a:t>לחץ כדי לערוך סגנון כותרת של תבנית בסיס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 smtClean="0"/>
              <a:t>לחץ כדי לערוך סגנונות טקסט של תבנית בסיס</a:t>
            </a:r>
          </a:p>
          <a:p>
            <a:pPr lvl="1"/>
            <a:r>
              <a:rPr lang="he-IL" altLang="he-IL" smtClean="0"/>
              <a:t>רמה שנייה</a:t>
            </a:r>
          </a:p>
          <a:p>
            <a:pPr lvl="2"/>
            <a:r>
              <a:rPr lang="he-IL" altLang="he-IL" smtClean="0"/>
              <a:t>רמה שלישית</a:t>
            </a:r>
          </a:p>
          <a:p>
            <a:pPr lvl="3"/>
            <a:r>
              <a:rPr lang="he-IL" altLang="he-IL" smtClean="0"/>
              <a:t>רמה רביעית</a:t>
            </a:r>
          </a:p>
          <a:p>
            <a:pPr lvl="4"/>
            <a:r>
              <a:rPr lang="he-IL" altLang="he-IL" smtClean="0"/>
              <a:t>רמה חמישית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>
              <a:defRPr/>
            </a:pPr>
            <a:fld id="{BA5AF4A4-7809-4E24-8A2D-3C38F9CEDA4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8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396056" y="188640"/>
            <a:ext cx="82804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מערכות סינופטיות</a:t>
            </a:r>
            <a:r>
              <a:rPr lang="he-IL" altLang="he-IL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:</a:t>
            </a: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שקעים, זרמי סילון וגלי </a:t>
            </a:r>
            <a:r>
              <a:rPr lang="he-IL" altLang="he-IL" b="0" dirty="0" err="1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רוסבי</a:t>
            </a:r>
            <a:endParaRPr lang="he-IL" altLang="he-IL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2" name="AutoShape 2" descr="מציג את photo.PNG"/>
          <p:cNvSpPr>
            <a:spLocks noChangeAspect="1" noChangeArrowheads="1"/>
          </p:cNvSpPr>
          <p:nvPr/>
        </p:nvSpPr>
        <p:spPr bwMode="auto">
          <a:xfrm>
            <a:off x="-61913" y="-136525"/>
            <a:ext cx="30480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sz="320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2" y="1412007"/>
            <a:ext cx="7802562" cy="5113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6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000760" y="214290"/>
            <a:ext cx="27860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8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הדגמה מספרית</a:t>
            </a:r>
            <a:endParaRPr lang="en-US" altLang="he-IL" sz="2800" b="0" dirty="0">
              <a:cs typeface="Guttman Hatzvi" panose="02010401010101010101" pitchFamily="2" charset="-79"/>
            </a:endParaRPr>
          </a:p>
        </p:txBody>
      </p:sp>
      <p:grpSp>
        <p:nvGrpSpPr>
          <p:cNvPr id="36" name="קבוצה 35"/>
          <p:cNvGrpSpPr/>
          <p:nvPr/>
        </p:nvGrpSpPr>
        <p:grpSpPr>
          <a:xfrm>
            <a:off x="879475" y="1598864"/>
            <a:ext cx="7221538" cy="2279672"/>
            <a:chOff x="879475" y="935014"/>
            <a:chExt cx="7221538" cy="2430463"/>
          </a:xfrm>
        </p:grpSpPr>
        <p:sp>
          <p:nvSpPr>
            <p:cNvPr id="8195" name="Freeform 3" descr="קונפטי גדול"/>
            <p:cNvSpPr>
              <a:spLocks/>
            </p:cNvSpPr>
            <p:nvPr/>
          </p:nvSpPr>
          <p:spPr bwMode="auto">
            <a:xfrm>
              <a:off x="1146175" y="2057377"/>
              <a:ext cx="6807200" cy="1308100"/>
            </a:xfrm>
            <a:custGeom>
              <a:avLst/>
              <a:gdLst>
                <a:gd name="T0" fmla="*/ 0 w 4288"/>
                <a:gd name="T1" fmla="*/ 2147483647 h 824"/>
                <a:gd name="T2" fmla="*/ 0 w 4288"/>
                <a:gd name="T3" fmla="*/ 2147483647 h 824"/>
                <a:gd name="T4" fmla="*/ 2147483647 w 4288"/>
                <a:gd name="T5" fmla="*/ 2147483647 h 824"/>
                <a:gd name="T6" fmla="*/ 2147483647 w 4288"/>
                <a:gd name="T7" fmla="*/ 2147483647 h 824"/>
                <a:gd name="T8" fmla="*/ 2147483647 w 4288"/>
                <a:gd name="T9" fmla="*/ 2147483647 h 824"/>
                <a:gd name="T10" fmla="*/ 2147483647 w 4288"/>
                <a:gd name="T11" fmla="*/ 2147483647 h 824"/>
                <a:gd name="T12" fmla="*/ 2147483647 w 4288"/>
                <a:gd name="T13" fmla="*/ 2147483647 h 824"/>
                <a:gd name="T14" fmla="*/ 2147483647 w 4288"/>
                <a:gd name="T15" fmla="*/ 2147483647 h 824"/>
                <a:gd name="T16" fmla="*/ 2147483647 w 4288"/>
                <a:gd name="T17" fmla="*/ 2147483647 h 824"/>
                <a:gd name="T18" fmla="*/ 2147483647 w 4288"/>
                <a:gd name="T19" fmla="*/ 2147483647 h 824"/>
                <a:gd name="T20" fmla="*/ 2147483647 w 4288"/>
                <a:gd name="T21" fmla="*/ 2147483647 h 824"/>
                <a:gd name="T22" fmla="*/ 2147483647 w 4288"/>
                <a:gd name="T23" fmla="*/ 2147483647 h 824"/>
                <a:gd name="T24" fmla="*/ 2147483647 w 4288"/>
                <a:gd name="T25" fmla="*/ 2147483647 h 824"/>
                <a:gd name="T26" fmla="*/ 2147483647 w 4288"/>
                <a:gd name="T27" fmla="*/ 2147483647 h 8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288"/>
                <a:gd name="T43" fmla="*/ 0 h 824"/>
                <a:gd name="T44" fmla="*/ 4288 w 4288"/>
                <a:gd name="T45" fmla="*/ 824 h 8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288" h="824">
                  <a:moveTo>
                    <a:pt x="0" y="815"/>
                  </a:moveTo>
                  <a:lnTo>
                    <a:pt x="0" y="723"/>
                  </a:lnTo>
                  <a:lnTo>
                    <a:pt x="915" y="714"/>
                  </a:lnTo>
                  <a:cubicBezTo>
                    <a:pt x="1125" y="707"/>
                    <a:pt x="1168" y="702"/>
                    <a:pt x="1262" y="678"/>
                  </a:cubicBezTo>
                  <a:cubicBezTo>
                    <a:pt x="1356" y="654"/>
                    <a:pt x="1406" y="625"/>
                    <a:pt x="1482" y="568"/>
                  </a:cubicBezTo>
                  <a:cubicBezTo>
                    <a:pt x="1558" y="511"/>
                    <a:pt x="1652" y="409"/>
                    <a:pt x="1720" y="337"/>
                  </a:cubicBezTo>
                  <a:cubicBezTo>
                    <a:pt x="1788" y="265"/>
                    <a:pt x="1805" y="189"/>
                    <a:pt x="1891" y="138"/>
                  </a:cubicBezTo>
                  <a:cubicBezTo>
                    <a:pt x="1977" y="88"/>
                    <a:pt x="2119" y="52"/>
                    <a:pt x="2236" y="36"/>
                  </a:cubicBezTo>
                  <a:cubicBezTo>
                    <a:pt x="2353" y="20"/>
                    <a:pt x="2482" y="0"/>
                    <a:pt x="2597" y="41"/>
                  </a:cubicBezTo>
                  <a:cubicBezTo>
                    <a:pt x="2713" y="83"/>
                    <a:pt x="2827" y="196"/>
                    <a:pt x="2929" y="285"/>
                  </a:cubicBezTo>
                  <a:cubicBezTo>
                    <a:pt x="3032" y="375"/>
                    <a:pt x="3120" y="507"/>
                    <a:pt x="3212" y="577"/>
                  </a:cubicBezTo>
                  <a:cubicBezTo>
                    <a:pt x="3304" y="647"/>
                    <a:pt x="3304" y="683"/>
                    <a:pt x="3483" y="707"/>
                  </a:cubicBezTo>
                  <a:cubicBezTo>
                    <a:pt x="3662" y="731"/>
                    <a:pt x="4157" y="704"/>
                    <a:pt x="4288" y="723"/>
                  </a:cubicBezTo>
                  <a:lnTo>
                    <a:pt x="4270" y="824"/>
                  </a:lnTo>
                </a:path>
              </a:pathLst>
            </a:custGeom>
            <a:pattFill prst="lgConfetti">
              <a:fgClr>
                <a:srgbClr val="663300"/>
              </a:fgClr>
              <a:bgClr>
                <a:srgbClr val="996633"/>
              </a:bgClr>
            </a:pattFill>
            <a:ln w="101600" cmpd="sng">
              <a:solidFill>
                <a:srgbClr val="996633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207" name="Freeform 4" descr="קונפטי גדול"/>
            <p:cNvSpPr>
              <a:spLocks/>
            </p:cNvSpPr>
            <p:nvPr/>
          </p:nvSpPr>
          <p:spPr bwMode="auto">
            <a:xfrm>
              <a:off x="900113" y="1755752"/>
              <a:ext cx="7200900" cy="1182688"/>
            </a:xfrm>
            <a:custGeom>
              <a:avLst/>
              <a:gdLst>
                <a:gd name="T0" fmla="*/ 0 w 4536"/>
                <a:gd name="T1" fmla="*/ 176 h 1066"/>
                <a:gd name="T2" fmla="*/ 519 w 4536"/>
                <a:gd name="T3" fmla="*/ 178 h 1066"/>
                <a:gd name="T4" fmla="*/ 941 w 4536"/>
                <a:gd name="T5" fmla="*/ 176 h 1066"/>
                <a:gd name="T6" fmla="*/ 1254 w 4536"/>
                <a:gd name="T7" fmla="*/ 168 h 1066"/>
                <a:gd name="T8" fmla="*/ 1561 w 4536"/>
                <a:gd name="T9" fmla="*/ 136 h 1066"/>
                <a:gd name="T10" fmla="*/ 1875 w 4536"/>
                <a:gd name="T11" fmla="*/ 57 h 1066"/>
                <a:gd name="T12" fmla="*/ 2362 w 4536"/>
                <a:gd name="T13" fmla="*/ 8 h 1066"/>
                <a:gd name="T14" fmla="*/ 2745 w 4536"/>
                <a:gd name="T15" fmla="*/ 10 h 1066"/>
                <a:gd name="T16" fmla="*/ 3098 w 4536"/>
                <a:gd name="T17" fmla="*/ 68 h 1066"/>
                <a:gd name="T18" fmla="*/ 3399 w 4536"/>
                <a:gd name="T19" fmla="*/ 138 h 1066"/>
                <a:gd name="T20" fmla="*/ 3686 w 4536"/>
                <a:gd name="T21" fmla="*/ 168 h 1066"/>
                <a:gd name="T22" fmla="*/ 4248 w 4536"/>
                <a:gd name="T23" fmla="*/ 173 h 1066"/>
                <a:gd name="T24" fmla="*/ 4536 w 4536"/>
                <a:gd name="T25" fmla="*/ 174 h 10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1066"/>
                <a:gd name="T41" fmla="*/ 4536 w 4536"/>
                <a:gd name="T42" fmla="*/ 1066 h 10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1066">
                  <a:moveTo>
                    <a:pt x="0" y="1058"/>
                  </a:moveTo>
                  <a:cubicBezTo>
                    <a:pt x="89" y="1059"/>
                    <a:pt x="363" y="1062"/>
                    <a:pt x="519" y="1062"/>
                  </a:cubicBezTo>
                  <a:cubicBezTo>
                    <a:pt x="676" y="1062"/>
                    <a:pt x="818" y="1066"/>
                    <a:pt x="941" y="1058"/>
                  </a:cubicBezTo>
                  <a:cubicBezTo>
                    <a:pt x="1064" y="1050"/>
                    <a:pt x="1151" y="1053"/>
                    <a:pt x="1254" y="1012"/>
                  </a:cubicBezTo>
                  <a:cubicBezTo>
                    <a:pt x="1357" y="971"/>
                    <a:pt x="1458" y="925"/>
                    <a:pt x="1561" y="813"/>
                  </a:cubicBezTo>
                  <a:cubicBezTo>
                    <a:pt x="1664" y="701"/>
                    <a:pt x="1742" y="466"/>
                    <a:pt x="1875" y="339"/>
                  </a:cubicBezTo>
                  <a:cubicBezTo>
                    <a:pt x="2008" y="212"/>
                    <a:pt x="2217" y="99"/>
                    <a:pt x="2362" y="52"/>
                  </a:cubicBezTo>
                  <a:cubicBezTo>
                    <a:pt x="2507" y="5"/>
                    <a:pt x="2623" y="0"/>
                    <a:pt x="2745" y="59"/>
                  </a:cubicBezTo>
                  <a:cubicBezTo>
                    <a:pt x="2868" y="119"/>
                    <a:pt x="2989" y="280"/>
                    <a:pt x="3098" y="408"/>
                  </a:cubicBezTo>
                  <a:cubicBezTo>
                    <a:pt x="3207" y="536"/>
                    <a:pt x="3301" y="725"/>
                    <a:pt x="3399" y="826"/>
                  </a:cubicBezTo>
                  <a:cubicBezTo>
                    <a:pt x="3496" y="926"/>
                    <a:pt x="3544" y="977"/>
                    <a:pt x="3686" y="1012"/>
                  </a:cubicBezTo>
                  <a:cubicBezTo>
                    <a:pt x="3828" y="1046"/>
                    <a:pt x="4107" y="1030"/>
                    <a:pt x="4248" y="1035"/>
                  </a:cubicBezTo>
                  <a:cubicBezTo>
                    <a:pt x="4390" y="1040"/>
                    <a:pt x="4476" y="1044"/>
                    <a:pt x="4536" y="1046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8" name="Freeform 5" descr="קונפטי גדול"/>
            <p:cNvSpPr>
              <a:spLocks/>
            </p:cNvSpPr>
            <p:nvPr/>
          </p:nvSpPr>
          <p:spPr bwMode="auto">
            <a:xfrm>
              <a:off x="879475" y="1352527"/>
              <a:ext cx="7200900" cy="804863"/>
            </a:xfrm>
            <a:custGeom>
              <a:avLst/>
              <a:gdLst>
                <a:gd name="T0" fmla="*/ 0 w 4536"/>
                <a:gd name="T1" fmla="*/ 120 h 726"/>
                <a:gd name="T2" fmla="*/ 519 w 4536"/>
                <a:gd name="T3" fmla="*/ 120 h 726"/>
                <a:gd name="T4" fmla="*/ 941 w 4536"/>
                <a:gd name="T5" fmla="*/ 120 h 726"/>
                <a:gd name="T6" fmla="*/ 1254 w 4536"/>
                <a:gd name="T7" fmla="*/ 115 h 726"/>
                <a:gd name="T8" fmla="*/ 1561 w 4536"/>
                <a:gd name="T9" fmla="*/ 92 h 726"/>
                <a:gd name="T10" fmla="*/ 2040 w 4536"/>
                <a:gd name="T11" fmla="*/ 31 h 726"/>
                <a:gd name="T12" fmla="*/ 2362 w 4536"/>
                <a:gd name="T13" fmla="*/ 6 h 726"/>
                <a:gd name="T14" fmla="*/ 2745 w 4536"/>
                <a:gd name="T15" fmla="*/ 7 h 726"/>
                <a:gd name="T16" fmla="*/ 3098 w 4536"/>
                <a:gd name="T17" fmla="*/ 46 h 726"/>
                <a:gd name="T18" fmla="*/ 3399 w 4536"/>
                <a:gd name="T19" fmla="*/ 93 h 726"/>
                <a:gd name="T20" fmla="*/ 3686 w 4536"/>
                <a:gd name="T21" fmla="*/ 115 h 726"/>
                <a:gd name="T22" fmla="*/ 4248 w 4536"/>
                <a:gd name="T23" fmla="*/ 117 h 726"/>
                <a:gd name="T24" fmla="*/ 4536 w 4536"/>
                <a:gd name="T25" fmla="*/ 119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9" name="Freeform 6" descr="קונפטי גדול"/>
            <p:cNvSpPr>
              <a:spLocks/>
            </p:cNvSpPr>
            <p:nvPr/>
          </p:nvSpPr>
          <p:spPr bwMode="auto">
            <a:xfrm>
              <a:off x="879475" y="950889"/>
              <a:ext cx="7200900" cy="503238"/>
            </a:xfrm>
            <a:custGeom>
              <a:avLst/>
              <a:gdLst>
                <a:gd name="T0" fmla="*/ 0 w 4536"/>
                <a:gd name="T1" fmla="*/ 11 h 726"/>
                <a:gd name="T2" fmla="*/ 519 w 4536"/>
                <a:gd name="T3" fmla="*/ 11 h 726"/>
                <a:gd name="T4" fmla="*/ 941 w 4536"/>
                <a:gd name="T5" fmla="*/ 11 h 726"/>
                <a:gd name="T6" fmla="*/ 1254 w 4536"/>
                <a:gd name="T7" fmla="*/ 11 h 726"/>
                <a:gd name="T8" fmla="*/ 1561 w 4536"/>
                <a:gd name="T9" fmla="*/ 9 h 726"/>
                <a:gd name="T10" fmla="*/ 2040 w 4536"/>
                <a:gd name="T11" fmla="*/ 3 h 726"/>
                <a:gd name="T12" fmla="*/ 2362 w 4536"/>
                <a:gd name="T13" fmla="*/ 0 h 726"/>
                <a:gd name="T14" fmla="*/ 2745 w 4536"/>
                <a:gd name="T15" fmla="*/ 0 h 726"/>
                <a:gd name="T16" fmla="*/ 3098 w 4536"/>
                <a:gd name="T17" fmla="*/ 4 h 726"/>
                <a:gd name="T18" fmla="*/ 3399 w 4536"/>
                <a:gd name="T19" fmla="*/ 9 h 726"/>
                <a:gd name="T20" fmla="*/ 3686 w 4536"/>
                <a:gd name="T21" fmla="*/ 11 h 726"/>
                <a:gd name="T22" fmla="*/ 4248 w 4536"/>
                <a:gd name="T23" fmla="*/ 11 h 726"/>
                <a:gd name="T24" fmla="*/ 4536 w 4536"/>
                <a:gd name="T25" fmla="*/ 11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1898650" y="1453268"/>
              <a:ext cx="503238" cy="1480409"/>
              <a:chOff x="1202" y="1130"/>
              <a:chExt cx="317" cy="1334"/>
            </a:xfrm>
          </p:grpSpPr>
          <p:sp>
            <p:nvSpPr>
              <p:cNvPr id="8220" name="Rectangle 7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21" name="Line 11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22" name="Text Box 12"/>
              <p:cNvSpPr txBox="1">
                <a:spLocks noChangeArrowheads="1"/>
              </p:cNvSpPr>
              <p:nvPr/>
            </p:nvSpPr>
            <p:spPr bwMode="auto">
              <a:xfrm>
                <a:off x="1260" y="1743"/>
                <a:ext cx="181" cy="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656138" y="935014"/>
              <a:ext cx="503238" cy="855619"/>
              <a:chOff x="1202" y="1130"/>
              <a:chExt cx="317" cy="1334"/>
            </a:xfrm>
          </p:grpSpPr>
          <p:sp>
            <p:nvSpPr>
              <p:cNvPr id="8217" name="Rectangle 15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18" name="Line 16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19" name="Text Box 17"/>
              <p:cNvSpPr txBox="1">
                <a:spLocks noChangeArrowheads="1"/>
              </p:cNvSpPr>
              <p:nvPr/>
            </p:nvSpPr>
            <p:spPr bwMode="auto">
              <a:xfrm>
                <a:off x="1260" y="1739"/>
                <a:ext cx="18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7215206" y="1402220"/>
              <a:ext cx="503238" cy="1480409"/>
              <a:chOff x="1202" y="1130"/>
              <a:chExt cx="317" cy="1334"/>
            </a:xfrm>
          </p:grpSpPr>
          <p:sp>
            <p:nvSpPr>
              <p:cNvPr id="8214" name="Rectangle 19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15" name="Line 20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16" name="Text Box 21"/>
              <p:cNvSpPr txBox="1">
                <a:spLocks noChangeArrowheads="1"/>
              </p:cNvSpPr>
              <p:nvPr/>
            </p:nvSpPr>
            <p:spPr bwMode="auto">
              <a:xfrm>
                <a:off x="1260" y="1743"/>
                <a:ext cx="181" cy="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</p:grpSp>
      <p:graphicFrame>
        <p:nvGraphicFramePr>
          <p:cNvPr id="819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89371"/>
              </p:ext>
            </p:extLst>
          </p:nvPr>
        </p:nvGraphicFramePr>
        <p:xfrm>
          <a:off x="323528" y="188640"/>
          <a:ext cx="1573387" cy="914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4" imgW="698197" imgH="393529" progId="">
                  <p:embed/>
                </p:oleObj>
              </mc:Choice>
              <mc:Fallback>
                <p:oleObj name="Equation" r:id="rId4" imgW="698197" imgH="3935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8640"/>
                        <a:ext cx="1573387" cy="9142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מחבר ישר 32"/>
          <p:cNvCxnSpPr/>
          <p:nvPr/>
        </p:nvCxnSpPr>
        <p:spPr bwMode="auto">
          <a:xfrm rot="5400000">
            <a:off x="3585372" y="3436403"/>
            <a:ext cx="1116000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מחבר ישר 34"/>
          <p:cNvCxnSpPr/>
          <p:nvPr/>
        </p:nvCxnSpPr>
        <p:spPr bwMode="auto">
          <a:xfrm rot="5400000">
            <a:off x="4905981" y="3436403"/>
            <a:ext cx="1116000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951483" y="3807097"/>
            <a:ext cx="1892325" cy="18351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</a:rPr>
              <a:t>4000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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P=f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/h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altLang="he-IL" sz="19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  <a:sym typeface="Symbol"/>
              </a:rPr>
              <a:t>10</a:t>
            </a:r>
            <a:r>
              <a:rPr lang="en-US" sz="1900" b="0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-8</a:t>
            </a:r>
            <a:r>
              <a:rPr lang="en-US" sz="20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endParaRPr lang="he-IL" sz="2000" b="0" i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83768" y="3807097"/>
            <a:ext cx="2085952" cy="1816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latin typeface="Times New Roman" pitchFamily="18" charset="0"/>
                <a:cs typeface="Times New Roman" pitchFamily="18" charset="0"/>
              </a:rPr>
              <a:t>II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</a:rPr>
              <a:t>=2000</a:t>
            </a:r>
            <a:endParaRPr lang="en-US" sz="1900" b="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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=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=-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altLang="he-IL" sz="19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.6×10</a:t>
            </a:r>
            <a:r>
              <a:rPr lang="en-US" altLang="he-IL" sz="1900" b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P=P</a:t>
            </a:r>
            <a:r>
              <a:rPr lang="en-US" sz="19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19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=3</a:t>
            </a:r>
            <a:r>
              <a:rPr lang="en-US" altLang="he-IL" sz="19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1900" b="0" dirty="0" smtClean="0">
                <a:latin typeface="Times New Roman" pitchFamily="18" charset="0"/>
                <a:cs typeface="Times New Roman" pitchFamily="18" charset="0"/>
                <a:sym typeface="Symbol"/>
              </a:rPr>
              <a:t>10</a:t>
            </a:r>
            <a:r>
              <a:rPr lang="en-US" sz="1900" b="0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-8</a:t>
            </a:r>
            <a:endParaRPr lang="he-IL" sz="1900" b="0" baseline="-250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39952" y="3807097"/>
            <a:ext cx="2644916" cy="27515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III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20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2000" b="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 </a:t>
            </a:r>
            <a:r>
              <a:rPr lang="en-US" sz="20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= </a:t>
            </a:r>
            <a:r>
              <a:rPr lang="en-US" sz="20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 </a:t>
            </a: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/2=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-0.3</a:t>
            </a:r>
            <a:r>
              <a:rPr lang="en-US" altLang="he-IL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×10</a:t>
            </a:r>
            <a:r>
              <a:rPr lang="en-US" altLang="he-IL" sz="2000" b="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sz="20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endParaRPr lang="en-US" sz="2000" b="0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P=P</a:t>
            </a:r>
            <a:r>
              <a:rPr lang="en-US" sz="20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0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(-3+1.2)</a:t>
            </a:r>
            <a:r>
              <a:rPr lang="en-US" altLang="he-IL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altLang="he-IL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he-IL" sz="20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)/2000=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4.5</a:t>
            </a:r>
            <a:r>
              <a:rPr lang="en-US" altLang="he-IL" sz="2000" b="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10</a:t>
            </a:r>
            <a:r>
              <a:rPr lang="en-US" sz="2000" b="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-8</a:t>
            </a:r>
            <a:endParaRPr lang="he-IL" sz="2000" b="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2240" y="3807097"/>
            <a:ext cx="2054602" cy="22529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1900" b="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9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=4000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</a:t>
            </a:r>
            <a:r>
              <a:rPr lang="en-US" sz="1900" b="0" i="1" baseline="-25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1900" b="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1900" b="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= </a:t>
            </a:r>
            <a:r>
              <a:rPr lang="en-US" sz="1900" b="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 </a:t>
            </a:r>
            <a:r>
              <a:rPr lang="en-US" sz="1900" b="0" i="1" baseline="-25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1900" b="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=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9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</a:t>
            </a:r>
            <a:r>
              <a:rPr lang="en-US" sz="1900" b="0" i="1" baseline="-25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altLang="he-IL" sz="2000" b="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he-IL" sz="2000" b="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he-IL" sz="2000" b="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en-US" altLang="he-IL" sz="2000" b="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900" b="0" i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+</a:t>
            </a:r>
            <a:r>
              <a:rPr lang="en-US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0.6</a:t>
            </a:r>
            <a:r>
              <a:rPr lang="en-US" altLang="he-IL" sz="1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×10</a:t>
            </a:r>
            <a:r>
              <a:rPr lang="en-US" altLang="he-IL" sz="1900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he-IL" sz="1900" b="0" i="1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5776" y="282714"/>
            <a:ext cx="247977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he-IL" sz="3000" b="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</a:t>
            </a:r>
            <a:r>
              <a:rPr lang="en-US" sz="3000" b="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r</a:t>
            </a:r>
            <a:r>
              <a:rPr lang="en-US" sz="3000" b="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= </a:t>
            </a:r>
            <a:r>
              <a:rPr lang="en-US" sz="3000" b="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Ph</a:t>
            </a:r>
            <a:r>
              <a:rPr lang="en-US" sz="3000" b="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- f</a:t>
            </a:r>
            <a:endParaRPr lang="he-IL" sz="3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95536" y="1052736"/>
            <a:ext cx="85437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he-IL" sz="2400" b="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4000m, </a:t>
            </a:r>
            <a:r>
              <a:rPr lang="en-US" altLang="he-IL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he-IL" sz="2400" b="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2000m, </a:t>
            </a:r>
            <a:r>
              <a:rPr lang="en-US" altLang="he-IL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1.2×10</a:t>
            </a:r>
            <a:r>
              <a:rPr lang="en-US" altLang="he-IL" sz="2400" b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400" b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he-IL" altLang="he-IL" sz="21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הגדלים הקבועים</a:t>
            </a:r>
            <a:r>
              <a:rPr lang="he-IL" altLang="he-IL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he-IL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קבוצה 40"/>
          <p:cNvGrpSpPr/>
          <p:nvPr/>
        </p:nvGrpSpPr>
        <p:grpSpPr>
          <a:xfrm>
            <a:off x="3419872" y="5473021"/>
            <a:ext cx="1500198" cy="1340355"/>
            <a:chOff x="3628486" y="5217230"/>
            <a:chExt cx="1500198" cy="1340355"/>
          </a:xfrm>
        </p:grpSpPr>
        <p:sp>
          <p:nvSpPr>
            <p:cNvPr id="53" name="TextBox 52"/>
            <p:cNvSpPr txBox="1"/>
            <p:nvPr/>
          </p:nvSpPr>
          <p:spPr>
            <a:xfrm>
              <a:off x="3628486" y="5911254"/>
              <a:ext cx="1500198" cy="646331"/>
            </a:xfrm>
            <a:prstGeom prst="rect">
              <a:avLst/>
            </a:prstGeom>
            <a:noFill/>
            <a:ln>
              <a:solidFill>
                <a:srgbClr val="991803"/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he-IL" dirty="0" smtClean="0"/>
                <a:t> החיכוך מקטין את הסיבוביות</a:t>
              </a:r>
              <a:endParaRPr lang="he-IL" dirty="0"/>
            </a:p>
          </p:txBody>
        </p:sp>
        <p:cxnSp>
          <p:nvCxnSpPr>
            <p:cNvPr id="54" name="מחבר ישר 53"/>
            <p:cNvCxnSpPr/>
            <p:nvPr/>
          </p:nvCxnSpPr>
          <p:spPr bwMode="auto">
            <a:xfrm flipH="1">
              <a:off x="4376702" y="5217230"/>
              <a:ext cx="154977" cy="694024"/>
            </a:xfrm>
            <a:prstGeom prst="lin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2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971252" y="116632"/>
            <a:ext cx="67691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600" b="0" dirty="0" smtClean="0"/>
              <a:t>גודל השקע נקבע על ידי גודל רכס ההרים</a:t>
            </a:r>
            <a:endParaRPr lang="en-US" altLang="he-IL" sz="2600" b="0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560" y="3769916"/>
            <a:ext cx="2266815" cy="2683419"/>
          </a:xfrm>
          <a:prstGeom prst="rect">
            <a:avLst/>
          </a:prstGeom>
          <a:noFill/>
          <a:ln w="19050">
            <a:solidFill>
              <a:srgbClr val="6210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7"/>
          <a:stretch/>
        </p:blipFill>
        <p:spPr bwMode="auto">
          <a:xfrm>
            <a:off x="1115616" y="3769916"/>
            <a:ext cx="3279735" cy="268341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84000"/>
            <a:ext cx="5184577" cy="288901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2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684213" y="44450"/>
            <a:ext cx="77755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he-IL" altLang="he-IL" sz="26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שקע טרמלי מדרגה שניה</a:t>
            </a:r>
          </a:p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2200" b="0" dirty="0">
                <a:latin typeface="Times New Roman" pitchFamily="18" charset="0"/>
                <a:cs typeface="Guttman Hatzvi" panose="02010401010101010101" pitchFamily="2" charset="-79"/>
              </a:rPr>
              <a:t>Conditional Instability - Second Kind (CISK)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(מסביר התהוות הוריקנים)</a:t>
            </a:r>
            <a:endParaRPr lang="en-US" altLang="he-IL" sz="2200" dirty="0">
              <a:cs typeface="Guttman Hatzvi" panose="02010401010101010101" pitchFamily="2" charset="-79"/>
            </a:endParaRPr>
          </a:p>
        </p:txBody>
      </p:sp>
      <p:sp>
        <p:nvSpPr>
          <p:cNvPr id="9219" name="Text Box 22"/>
          <p:cNvSpPr txBox="1">
            <a:spLocks noChangeArrowheads="1"/>
          </p:cNvSpPr>
          <p:nvPr/>
        </p:nvSpPr>
        <p:spPr bwMode="auto">
          <a:xfrm>
            <a:off x="158750" y="5188868"/>
            <a:ext cx="8785225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ענני </a:t>
            </a:r>
            <a:r>
              <a:rPr lang="en-US" altLang="he-IL" sz="2200" b="0" dirty="0" err="1">
                <a:cs typeface="Guttman Hatzvi" panose="02010401010101010101" pitchFamily="2" charset="-79"/>
              </a:rPr>
              <a:t>Cb</a:t>
            </a:r>
            <a:r>
              <a:rPr lang="he-IL" alt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 צפופים ומאורגנים היוצרים, עקב שחרור חום כמוס ברום, שקע טרמלי, המגביר את העננות ויוצר משוב חיובי</a:t>
            </a: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>
                <a:solidFill>
                  <a:srgbClr val="A5002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תיאוריה זו מסבירה גם שקעים פולריים מעל </a:t>
            </a:r>
            <a:r>
              <a:rPr lang="he-IL" altLang="he-IL" sz="2200" b="0" dirty="0" smtClean="0">
                <a:solidFill>
                  <a:srgbClr val="A5002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הים הצפוני, ואת תופעת ה </a:t>
            </a:r>
            <a:r>
              <a:rPr lang="en-US" altLang="he-IL" sz="2200" b="0" dirty="0" err="1" smtClean="0">
                <a:solidFill>
                  <a:srgbClr val="A50021"/>
                </a:solidFill>
                <a:latin typeface="+mj-lt"/>
                <a:cs typeface="Guttman Hatzvi" panose="02010401010101010101" pitchFamily="2" charset="-79"/>
              </a:rPr>
              <a:t>MediCan</a:t>
            </a:r>
            <a:r>
              <a:rPr lang="he-IL" altLang="he-IL" sz="2200" b="0" dirty="0" smtClean="0">
                <a:solidFill>
                  <a:srgbClr val="A5002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בים </a:t>
            </a:r>
            <a:r>
              <a:rPr lang="he-IL" altLang="he-IL" sz="2200" b="0" dirty="0">
                <a:solidFill>
                  <a:srgbClr val="A5002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התיכון</a:t>
            </a:r>
            <a:endParaRPr lang="en-US" altLang="he-IL" sz="2200" b="0" dirty="0">
              <a:solidFill>
                <a:srgbClr val="A50021"/>
              </a:solidFill>
              <a:cs typeface="Guttman Hatzvi" panose="02010401010101010101" pitchFamily="2" charset="-79"/>
            </a:endParaRPr>
          </a:p>
        </p:txBody>
      </p:sp>
      <p:pic>
        <p:nvPicPr>
          <p:cNvPr id="9220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340768"/>
            <a:ext cx="4608513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8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101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"/>
              </a:spcBef>
              <a:spcAft>
                <a:spcPct val="5000"/>
              </a:spcAft>
              <a:buFontTx/>
              <a:buNone/>
            </a:pPr>
            <a:r>
              <a:rPr lang="he-IL" altLang="he-IL" sz="34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זרם סילון</a:t>
            </a:r>
          </a:p>
          <a:p>
            <a:pPr algn="ctr" eaLnBrk="1" hangingPunct="1">
              <a:spcBef>
                <a:spcPct val="5000"/>
              </a:spcBef>
              <a:spcAft>
                <a:spcPct val="5000"/>
              </a:spcAft>
              <a:buFontTx/>
              <a:buNone/>
            </a:pPr>
            <a:r>
              <a:rPr lang="he-IL" altLang="he-IL" sz="23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אזור צר ומוארך שמהירות האוויר בו גבוהה משמעותית </a:t>
            </a:r>
            <a:r>
              <a:rPr lang="he-IL" altLang="he-IL" sz="2300" b="0" dirty="0" err="1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מבסביבתו</a:t>
            </a:r>
            <a:endParaRPr lang="en-US" altLang="he-IL" sz="23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5757863" y="1527175"/>
            <a:ext cx="3351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100" b="0">
                <a:latin typeface="Guttman Hatzvi" panose="02010401010101010101" pitchFamily="2" charset="-79"/>
                <a:cs typeface="Guttman Hatzvi" panose="02010401010101010101" pitchFamily="2" charset="-79"/>
              </a:rPr>
              <a:t>אורכו – אלפי קילומטרים</a:t>
            </a:r>
          </a:p>
        </p:txBody>
      </p:sp>
      <p:pic>
        <p:nvPicPr>
          <p:cNvPr id="205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r="10878"/>
          <a:stretch>
            <a:fillRect/>
          </a:stretch>
        </p:blipFill>
        <p:spPr bwMode="auto">
          <a:xfrm>
            <a:off x="34925" y="1196975"/>
            <a:ext cx="5761038" cy="505460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47" name="Text Box 15"/>
          <p:cNvSpPr txBox="1">
            <a:spLocks noChangeArrowheads="1"/>
          </p:cNvSpPr>
          <p:nvPr/>
        </p:nvSpPr>
        <p:spPr bwMode="auto">
          <a:xfrm>
            <a:off x="396875" y="6248400"/>
            <a:ext cx="8351838" cy="47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he-IL" altLang="he-IL" sz="2300" b="0" dirty="0">
                <a:solidFill>
                  <a:srgbClr val="991803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מהירות הסילון זניחה ביחס למהירות האוויר העובר דרכו</a:t>
            </a:r>
            <a:endParaRPr lang="en-US" altLang="he-IL" sz="2300" b="0" dirty="0">
              <a:solidFill>
                <a:srgbClr val="991803"/>
              </a:solidFill>
              <a:cs typeface="Guttman Hatzvi" panose="02010401010101010101" pitchFamily="2" charset="-79"/>
            </a:endParaRPr>
          </a:p>
        </p:txBody>
      </p:sp>
      <p:sp>
        <p:nvSpPr>
          <p:cNvPr id="120849" name="Freeform 17"/>
          <p:cNvSpPr>
            <a:spLocks/>
          </p:cNvSpPr>
          <p:nvPr/>
        </p:nvSpPr>
        <p:spPr bwMode="auto">
          <a:xfrm>
            <a:off x="611188" y="3103563"/>
            <a:ext cx="2720975" cy="2341562"/>
          </a:xfrm>
          <a:custGeom>
            <a:avLst/>
            <a:gdLst>
              <a:gd name="T0" fmla="*/ 0 w 1632"/>
              <a:gd name="T1" fmla="*/ 2147483647 h 1536"/>
              <a:gd name="T2" fmla="*/ 2147483647 w 1632"/>
              <a:gd name="T3" fmla="*/ 1031839175 h 1536"/>
              <a:gd name="T4" fmla="*/ 2147483647 w 1632"/>
              <a:gd name="T5" fmla="*/ 278876071 h 1536"/>
              <a:gd name="T6" fmla="*/ 2147483647 w 1632"/>
              <a:gd name="T7" fmla="*/ 0 h 1536"/>
              <a:gd name="T8" fmla="*/ 0 60000 65536"/>
              <a:gd name="T9" fmla="*/ 0 60000 65536"/>
              <a:gd name="T10" fmla="*/ 0 60000 65536"/>
              <a:gd name="T11" fmla="*/ 0 60000 65536"/>
              <a:gd name="T12" fmla="*/ 0 w 1632"/>
              <a:gd name="T13" fmla="*/ 0 h 1536"/>
              <a:gd name="T14" fmla="*/ 1632 w 1632"/>
              <a:gd name="T15" fmla="*/ 1536 h 1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32" h="1536">
                <a:moveTo>
                  <a:pt x="0" y="1536"/>
                </a:moveTo>
                <a:cubicBezTo>
                  <a:pt x="180" y="1352"/>
                  <a:pt x="846" y="680"/>
                  <a:pt x="1080" y="444"/>
                </a:cubicBezTo>
                <a:cubicBezTo>
                  <a:pt x="1314" y="208"/>
                  <a:pt x="1312" y="194"/>
                  <a:pt x="1404" y="120"/>
                </a:cubicBezTo>
                <a:cubicBezTo>
                  <a:pt x="1496" y="46"/>
                  <a:pt x="1585" y="25"/>
                  <a:pt x="1632" y="0"/>
                </a:cubicBezTo>
              </a:path>
            </a:pathLst>
          </a:cu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0850" name="Line 18"/>
          <p:cNvSpPr>
            <a:spLocks noChangeShapeType="1"/>
          </p:cNvSpPr>
          <p:nvPr/>
        </p:nvSpPr>
        <p:spPr bwMode="auto">
          <a:xfrm>
            <a:off x="1763713" y="3716338"/>
            <a:ext cx="1008062" cy="649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2056" name="Text Box 16"/>
          <p:cNvSpPr txBox="1">
            <a:spLocks noChangeArrowheads="1"/>
          </p:cNvSpPr>
          <p:nvPr/>
        </p:nvSpPr>
        <p:spPr bwMode="auto">
          <a:xfrm rot="-2693361">
            <a:off x="1476375" y="3789363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0" eaLnBrk="1" hangingPunct="1">
              <a:spcBef>
                <a:spcPct val="50000"/>
              </a:spcBef>
              <a:buFontTx/>
              <a:buNone/>
            </a:pPr>
            <a:r>
              <a:rPr lang="en-US" altLang="he-IL" sz="2400">
                <a:solidFill>
                  <a:schemeClr val="bg1"/>
                </a:solidFill>
                <a:cs typeface="Guttman Hatzvi" panose="02010401010101010101" pitchFamily="2" charset="-79"/>
              </a:rPr>
              <a:t>MAX</a:t>
            </a:r>
          </a:p>
        </p:txBody>
      </p:sp>
      <p:sp>
        <p:nvSpPr>
          <p:cNvPr id="120851" name="Text Box 19"/>
          <p:cNvSpPr txBox="1">
            <a:spLocks noChangeArrowheads="1"/>
          </p:cNvSpPr>
          <p:nvPr/>
        </p:nvSpPr>
        <p:spPr bwMode="auto">
          <a:xfrm>
            <a:off x="5792788" y="2111375"/>
            <a:ext cx="33512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1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רוחבו – מאות קילומטרים</a:t>
            </a:r>
          </a:p>
        </p:txBody>
      </p: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5792788" y="2684463"/>
            <a:ext cx="33512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100" b="0">
                <a:latin typeface="Guttman Hatzvi" panose="02010401010101010101" pitchFamily="2" charset="-79"/>
                <a:cs typeface="Guttman Hatzvi" panose="02010401010101010101" pitchFamily="2" charset="-79"/>
              </a:rPr>
              <a:t>עוביו – קילומטרים אחדים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/>
      <p:bldP spid="120847" grpId="0"/>
      <p:bldP spid="120849" grpId="0" animBg="1"/>
      <p:bldP spid="120850" grpId="0" animBg="1"/>
      <p:bldP spid="120851" grpId="0"/>
      <p:bldP spid="1208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52829" cy="33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835696" y="188640"/>
            <a:ext cx="5327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8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זרם הסילון הסובטרופי</a:t>
            </a:r>
            <a:endParaRPr lang="en-US" altLang="he-IL" sz="28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122885" name="Freeform 5"/>
          <p:cNvSpPr>
            <a:spLocks/>
          </p:cNvSpPr>
          <p:nvPr/>
        </p:nvSpPr>
        <p:spPr bwMode="auto">
          <a:xfrm>
            <a:off x="2869704" y="3054351"/>
            <a:ext cx="838200" cy="649287"/>
          </a:xfrm>
          <a:custGeom>
            <a:avLst/>
            <a:gdLst>
              <a:gd name="T0" fmla="*/ 243589786 w 416"/>
              <a:gd name="T1" fmla="*/ 1180878455 h 357"/>
              <a:gd name="T2" fmla="*/ 56838423 w 416"/>
              <a:gd name="T3" fmla="*/ 727712503 h 357"/>
              <a:gd name="T4" fmla="*/ 576496229 w 416"/>
              <a:gd name="T5" fmla="*/ 363855342 h 357"/>
              <a:gd name="T6" fmla="*/ 1688892404 w 416"/>
              <a:gd name="T7" fmla="*/ 0 h 357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357"/>
              <a:gd name="T14" fmla="*/ 416 w 416"/>
              <a:gd name="T15" fmla="*/ 357 h 3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357">
                <a:moveTo>
                  <a:pt x="60" y="357"/>
                </a:moveTo>
                <a:cubicBezTo>
                  <a:pt x="51" y="334"/>
                  <a:pt x="0" y="261"/>
                  <a:pt x="14" y="220"/>
                </a:cubicBezTo>
                <a:cubicBezTo>
                  <a:pt x="28" y="179"/>
                  <a:pt x="75" y="147"/>
                  <a:pt x="142" y="110"/>
                </a:cubicBezTo>
                <a:cubicBezTo>
                  <a:pt x="209" y="73"/>
                  <a:pt x="359" y="23"/>
                  <a:pt x="416" y="0"/>
                </a:cubicBezTo>
              </a:path>
            </a:pathLst>
          </a:custGeom>
          <a:noFill/>
          <a:ln w="57150">
            <a:solidFill>
              <a:srgbClr val="991803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2886" name="Freeform 6"/>
          <p:cNvSpPr>
            <a:spLocks/>
          </p:cNvSpPr>
          <p:nvPr/>
        </p:nvSpPr>
        <p:spPr bwMode="auto">
          <a:xfrm>
            <a:off x="6516688" y="2838451"/>
            <a:ext cx="838200" cy="793750"/>
          </a:xfrm>
          <a:custGeom>
            <a:avLst/>
            <a:gdLst>
              <a:gd name="T0" fmla="*/ 243589786 w 416"/>
              <a:gd name="T1" fmla="*/ 1764815301 h 357"/>
              <a:gd name="T2" fmla="*/ 56838423 w 416"/>
              <a:gd name="T3" fmla="*/ 1087562010 h 357"/>
              <a:gd name="T4" fmla="*/ 576496229 w 416"/>
              <a:gd name="T5" fmla="*/ 543781005 h 357"/>
              <a:gd name="T6" fmla="*/ 1688892404 w 416"/>
              <a:gd name="T7" fmla="*/ 0 h 357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357"/>
              <a:gd name="T14" fmla="*/ 416 w 416"/>
              <a:gd name="T15" fmla="*/ 357 h 3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357">
                <a:moveTo>
                  <a:pt x="60" y="357"/>
                </a:moveTo>
                <a:cubicBezTo>
                  <a:pt x="51" y="334"/>
                  <a:pt x="0" y="261"/>
                  <a:pt x="14" y="220"/>
                </a:cubicBezTo>
                <a:cubicBezTo>
                  <a:pt x="28" y="179"/>
                  <a:pt x="75" y="147"/>
                  <a:pt x="142" y="110"/>
                </a:cubicBezTo>
                <a:cubicBezTo>
                  <a:pt x="209" y="73"/>
                  <a:pt x="359" y="23"/>
                  <a:pt x="416" y="0"/>
                </a:cubicBezTo>
              </a:path>
            </a:pathLst>
          </a:custGeom>
          <a:noFill/>
          <a:ln w="57150">
            <a:solidFill>
              <a:srgbClr val="991803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2887" name="Freeform 7"/>
          <p:cNvSpPr>
            <a:spLocks/>
          </p:cNvSpPr>
          <p:nvPr/>
        </p:nvSpPr>
        <p:spPr bwMode="auto">
          <a:xfrm>
            <a:off x="570230" y="3112137"/>
            <a:ext cx="838200" cy="576262"/>
          </a:xfrm>
          <a:custGeom>
            <a:avLst/>
            <a:gdLst>
              <a:gd name="T0" fmla="*/ 243589786 w 416"/>
              <a:gd name="T1" fmla="*/ 1180878455 h 357"/>
              <a:gd name="T2" fmla="*/ 56838423 w 416"/>
              <a:gd name="T3" fmla="*/ 727712503 h 357"/>
              <a:gd name="T4" fmla="*/ 576496229 w 416"/>
              <a:gd name="T5" fmla="*/ 363855342 h 357"/>
              <a:gd name="T6" fmla="*/ 1688892404 w 416"/>
              <a:gd name="T7" fmla="*/ 0 h 357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357"/>
              <a:gd name="T14" fmla="*/ 416 w 416"/>
              <a:gd name="T15" fmla="*/ 357 h 3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357">
                <a:moveTo>
                  <a:pt x="60" y="357"/>
                </a:moveTo>
                <a:cubicBezTo>
                  <a:pt x="51" y="334"/>
                  <a:pt x="0" y="261"/>
                  <a:pt x="14" y="220"/>
                </a:cubicBezTo>
                <a:cubicBezTo>
                  <a:pt x="28" y="179"/>
                  <a:pt x="75" y="147"/>
                  <a:pt x="142" y="110"/>
                </a:cubicBezTo>
                <a:cubicBezTo>
                  <a:pt x="209" y="73"/>
                  <a:pt x="359" y="23"/>
                  <a:pt x="416" y="0"/>
                </a:cubicBezTo>
              </a:path>
            </a:pathLst>
          </a:custGeom>
          <a:noFill/>
          <a:ln w="57150">
            <a:solidFill>
              <a:srgbClr val="991803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2888" name="Freeform 8"/>
          <p:cNvSpPr>
            <a:spLocks/>
          </p:cNvSpPr>
          <p:nvPr/>
        </p:nvSpPr>
        <p:spPr bwMode="auto">
          <a:xfrm>
            <a:off x="508000" y="2949178"/>
            <a:ext cx="4992688" cy="307975"/>
          </a:xfrm>
          <a:custGeom>
            <a:avLst/>
            <a:gdLst>
              <a:gd name="T0" fmla="*/ 0 w 3145"/>
              <a:gd name="T1" fmla="*/ 488910313 h 194"/>
              <a:gd name="T2" fmla="*/ 2028726778 w 3145"/>
              <a:gd name="T3" fmla="*/ 214214075 h 194"/>
              <a:gd name="T4" fmla="*/ 2147483647 w 3145"/>
              <a:gd name="T5" fmla="*/ 236894688 h 194"/>
              <a:gd name="T6" fmla="*/ 2147483647 w 3145"/>
              <a:gd name="T7" fmla="*/ 30241875 h 194"/>
              <a:gd name="T8" fmla="*/ 2147483647 w 3145"/>
              <a:gd name="T9" fmla="*/ 52924075 h 1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45"/>
              <a:gd name="T16" fmla="*/ 0 h 194"/>
              <a:gd name="T17" fmla="*/ 3145 w 3145"/>
              <a:gd name="T18" fmla="*/ 194 h 1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45" h="194">
                <a:moveTo>
                  <a:pt x="0" y="194"/>
                </a:moveTo>
                <a:cubicBezTo>
                  <a:pt x="134" y="176"/>
                  <a:pt x="546" y="102"/>
                  <a:pt x="805" y="85"/>
                </a:cubicBezTo>
                <a:cubicBezTo>
                  <a:pt x="1064" y="68"/>
                  <a:pt x="1332" y="106"/>
                  <a:pt x="1554" y="94"/>
                </a:cubicBezTo>
                <a:cubicBezTo>
                  <a:pt x="1776" y="82"/>
                  <a:pt x="1874" y="24"/>
                  <a:pt x="2139" y="12"/>
                </a:cubicBezTo>
                <a:cubicBezTo>
                  <a:pt x="2404" y="0"/>
                  <a:pt x="2936" y="19"/>
                  <a:pt x="3145" y="21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2889" name="Freeform 9"/>
          <p:cNvSpPr>
            <a:spLocks/>
          </p:cNvSpPr>
          <p:nvPr/>
        </p:nvSpPr>
        <p:spPr bwMode="auto">
          <a:xfrm>
            <a:off x="6473825" y="2257426"/>
            <a:ext cx="2292350" cy="755650"/>
          </a:xfrm>
          <a:custGeom>
            <a:avLst/>
            <a:gdLst>
              <a:gd name="T0" fmla="*/ 0 w 1444"/>
              <a:gd name="T1" fmla="*/ 1199594375 h 476"/>
              <a:gd name="T2" fmla="*/ 1912797800 w 1444"/>
              <a:gd name="T3" fmla="*/ 506552200 h 476"/>
              <a:gd name="T4" fmla="*/ 2147483647 w 1444"/>
              <a:gd name="T5" fmla="*/ 0 h 476"/>
              <a:gd name="T6" fmla="*/ 0 60000 65536"/>
              <a:gd name="T7" fmla="*/ 0 60000 65536"/>
              <a:gd name="T8" fmla="*/ 0 60000 65536"/>
              <a:gd name="T9" fmla="*/ 0 w 1444"/>
              <a:gd name="T10" fmla="*/ 0 h 476"/>
              <a:gd name="T11" fmla="*/ 1444 w 1444"/>
              <a:gd name="T12" fmla="*/ 476 h 4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4" h="476">
                <a:moveTo>
                  <a:pt x="0" y="476"/>
                </a:moveTo>
                <a:cubicBezTo>
                  <a:pt x="127" y="430"/>
                  <a:pt x="518" y="280"/>
                  <a:pt x="759" y="201"/>
                </a:cubicBezTo>
                <a:cubicBezTo>
                  <a:pt x="1000" y="122"/>
                  <a:pt x="1301" y="42"/>
                  <a:pt x="1444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127000" y="4368323"/>
            <a:ext cx="88931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מקורו באוויר טרופי שעלה, נע לעבר הקוטב, </a:t>
            </a:r>
            <a:endParaRPr lang="he-IL" altLang="he-IL" sz="2200" b="0" dirty="0" smtClean="0">
              <a:solidFill>
                <a:schemeClr val="tx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הוטה </a:t>
            </a: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והואץ מזרחה (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קוריוליס)</a:t>
            </a: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אורכו </a:t>
            </a: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אלפי 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ק"מ, רוחבו </a:t>
            </a: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כאלף 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ק"מ וצירו במפלס 200 מ"ב</a:t>
            </a:r>
            <a:endParaRPr lang="en-US" altLang="he-IL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142875" y="5706586"/>
            <a:ext cx="8893175" cy="8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כיוונו מערבי, והוא עקבי במיקומו, </a:t>
            </a:r>
            <a:endParaRPr lang="he-IL" altLang="he-IL" sz="2200" b="0" dirty="0" smtClean="0">
              <a:solidFill>
                <a:schemeClr val="tx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ולכן </a:t>
            </a: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מופיע במפת הרום הממוצעת</a:t>
            </a:r>
            <a:endParaRPr lang="en-US" altLang="he-IL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5" grpId="0" animBg="1"/>
      <p:bldP spid="122886" grpId="0" animBg="1"/>
      <p:bldP spid="122887" grpId="0" animBg="1"/>
      <p:bldP spid="122888" grpId="0" animBg="1"/>
      <p:bldP spid="1228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06" y="946502"/>
            <a:ext cx="6518738" cy="3922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051050" y="115888"/>
            <a:ext cx="5327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800" b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זרמי סילון פולאריים</a:t>
            </a:r>
            <a:endParaRPr lang="en-US" altLang="he-IL" sz="2800" b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5127" name="Freeform 6"/>
          <p:cNvSpPr>
            <a:spLocks/>
          </p:cNvSpPr>
          <p:nvPr/>
        </p:nvSpPr>
        <p:spPr bwMode="auto">
          <a:xfrm rot="20818139">
            <a:off x="6030639" y="1575486"/>
            <a:ext cx="1180023" cy="1177662"/>
          </a:xfrm>
          <a:custGeom>
            <a:avLst/>
            <a:gdLst>
              <a:gd name="T0" fmla="*/ 0 w 408"/>
              <a:gd name="T1" fmla="*/ 362 h 362"/>
              <a:gd name="T2" fmla="*/ 173 w 408"/>
              <a:gd name="T3" fmla="*/ 164 h 362"/>
              <a:gd name="T4" fmla="*/ 408 w 408"/>
              <a:gd name="T5" fmla="*/ 0 h 362"/>
              <a:gd name="T6" fmla="*/ 0 60000 65536"/>
              <a:gd name="T7" fmla="*/ 0 60000 65536"/>
              <a:gd name="T8" fmla="*/ 0 60000 65536"/>
              <a:gd name="T9" fmla="*/ 0 w 408"/>
              <a:gd name="T10" fmla="*/ 0 h 362"/>
              <a:gd name="T11" fmla="*/ 408 w 408"/>
              <a:gd name="T12" fmla="*/ 362 h 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362">
                <a:moveTo>
                  <a:pt x="0" y="362"/>
                </a:moveTo>
                <a:cubicBezTo>
                  <a:pt x="29" y="329"/>
                  <a:pt x="105" y="224"/>
                  <a:pt x="173" y="164"/>
                </a:cubicBezTo>
                <a:cubicBezTo>
                  <a:pt x="241" y="104"/>
                  <a:pt x="369" y="27"/>
                  <a:pt x="408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 rot="18620045">
            <a:off x="1357121" y="1876679"/>
            <a:ext cx="1250648" cy="900673"/>
          </a:xfrm>
          <a:custGeom>
            <a:avLst/>
            <a:gdLst>
              <a:gd name="T0" fmla="*/ 0 w 408"/>
              <a:gd name="T1" fmla="*/ 891 h 362"/>
              <a:gd name="T2" fmla="*/ 618 w 408"/>
              <a:gd name="T3" fmla="*/ 403 h 362"/>
              <a:gd name="T4" fmla="*/ 1457 w 408"/>
              <a:gd name="T5" fmla="*/ 0 h 362"/>
              <a:gd name="T6" fmla="*/ 0 60000 65536"/>
              <a:gd name="T7" fmla="*/ 0 60000 65536"/>
              <a:gd name="T8" fmla="*/ 0 60000 65536"/>
              <a:gd name="T9" fmla="*/ 0 w 408"/>
              <a:gd name="T10" fmla="*/ 0 h 362"/>
              <a:gd name="T11" fmla="*/ 408 w 408"/>
              <a:gd name="T12" fmla="*/ 362 h 362"/>
              <a:gd name="connsiteX0" fmla="*/ 0 w 10000"/>
              <a:gd name="connsiteY0" fmla="*/ 10000 h 10000"/>
              <a:gd name="connsiteX1" fmla="*/ 5763 w 10000"/>
              <a:gd name="connsiteY1" fmla="*/ 6786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4849 w 10000"/>
              <a:gd name="connsiteY1" fmla="*/ 6222 h 10000"/>
              <a:gd name="connsiteX2" fmla="*/ 1000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711" y="9088"/>
                  <a:pt x="3183" y="7880"/>
                  <a:pt x="4849" y="6222"/>
                </a:cubicBezTo>
                <a:cubicBezTo>
                  <a:pt x="6516" y="4565"/>
                  <a:pt x="9044" y="746"/>
                  <a:pt x="10000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5129" name="Freeform 8"/>
          <p:cNvSpPr>
            <a:spLocks/>
          </p:cNvSpPr>
          <p:nvPr/>
        </p:nvSpPr>
        <p:spPr bwMode="auto">
          <a:xfrm rot="2088521">
            <a:off x="3634827" y="2116254"/>
            <a:ext cx="1235753" cy="1469777"/>
          </a:xfrm>
          <a:custGeom>
            <a:avLst/>
            <a:gdLst>
              <a:gd name="T0" fmla="*/ 0 w 576"/>
              <a:gd name="T1" fmla="*/ 0 h 864"/>
              <a:gd name="T2" fmla="*/ 276 w 576"/>
              <a:gd name="T3" fmla="*/ 348 h 864"/>
              <a:gd name="T4" fmla="*/ 576 w 576"/>
              <a:gd name="T5" fmla="*/ 864 h 864"/>
              <a:gd name="T6" fmla="*/ 0 60000 65536"/>
              <a:gd name="T7" fmla="*/ 0 60000 65536"/>
              <a:gd name="T8" fmla="*/ 0 60000 65536"/>
              <a:gd name="T9" fmla="*/ 0 w 576"/>
              <a:gd name="T10" fmla="*/ 0 h 864"/>
              <a:gd name="T11" fmla="*/ 576 w 576"/>
              <a:gd name="T12" fmla="*/ 864 h 864"/>
              <a:gd name="connsiteX0" fmla="*/ 0 w 10000"/>
              <a:gd name="connsiteY0" fmla="*/ 0 h 10000"/>
              <a:gd name="connsiteX1" fmla="*/ 2905 w 10000"/>
              <a:gd name="connsiteY1" fmla="*/ 4354 h 10000"/>
              <a:gd name="connsiteX2" fmla="*/ 10000 w 10000"/>
              <a:gd name="connsiteY2" fmla="*/ 10000 h 10000"/>
              <a:gd name="connsiteX0" fmla="*/ 0 w 13226"/>
              <a:gd name="connsiteY0" fmla="*/ 0 h 10728"/>
              <a:gd name="connsiteX1" fmla="*/ 2905 w 13226"/>
              <a:gd name="connsiteY1" fmla="*/ 4354 h 10728"/>
              <a:gd name="connsiteX2" fmla="*/ 13226 w 13226"/>
              <a:gd name="connsiteY2" fmla="*/ 10728 h 10728"/>
              <a:gd name="connsiteX0" fmla="*/ 0 w 13226"/>
              <a:gd name="connsiteY0" fmla="*/ 0 h 10728"/>
              <a:gd name="connsiteX1" fmla="*/ 2905 w 13226"/>
              <a:gd name="connsiteY1" fmla="*/ 4354 h 10728"/>
              <a:gd name="connsiteX2" fmla="*/ 8437 w 13226"/>
              <a:gd name="connsiteY2" fmla="*/ 7943 h 10728"/>
              <a:gd name="connsiteX3" fmla="*/ 13226 w 13226"/>
              <a:gd name="connsiteY3" fmla="*/ 10728 h 1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6" h="10728">
                <a:moveTo>
                  <a:pt x="0" y="0"/>
                </a:moveTo>
                <a:cubicBezTo>
                  <a:pt x="764" y="671"/>
                  <a:pt x="1238" y="2687"/>
                  <a:pt x="2905" y="4354"/>
                </a:cubicBezTo>
                <a:cubicBezTo>
                  <a:pt x="4213" y="5555"/>
                  <a:pt x="6717" y="6881"/>
                  <a:pt x="8437" y="7943"/>
                </a:cubicBezTo>
                <a:cubicBezTo>
                  <a:pt x="10157" y="9005"/>
                  <a:pt x="12330" y="10141"/>
                  <a:pt x="13226" y="10728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200" b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27000" y="5013325"/>
            <a:ext cx="8893175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4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מופיעים באזורים חזיתיים 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בקווי הרוחב הבינוניים. </a:t>
            </a:r>
            <a:endParaRPr lang="he-IL" altLang="he-IL" sz="2200" b="0" dirty="0">
              <a:solidFill>
                <a:schemeClr val="tx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4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כיוונם עשוי להשתנות ולהיות </a:t>
            </a:r>
            <a:r>
              <a:rPr lang="he-IL" altLang="he-IL" sz="22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מרידיונאלי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</a:t>
            </a: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או אף בעל רכיב מזרחי(!) </a:t>
            </a:r>
          </a:p>
          <a:p>
            <a:pPr algn="ctr" eaLnBrk="1" hangingPunct="1">
              <a:spcBef>
                <a:spcPts val="4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אורכם כאלף 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ק"מ, רוחבם מאות וצירם נמצא ב 300 מ"ב.</a:t>
            </a:r>
            <a:endParaRPr lang="he-IL" altLang="he-IL" sz="2200" b="0" dirty="0">
              <a:solidFill>
                <a:schemeClr val="tx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4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בגלל השתנותם הגבוהה אינם ניכרים במפות </a:t>
            </a:r>
            <a:r>
              <a:rPr lang="he-IL" alt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הממוצעות. </a:t>
            </a:r>
            <a:endParaRPr lang="en-US" altLang="he-IL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700338" y="1657107"/>
            <a:ext cx="309562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30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</a:t>
            </a:r>
            <a:endParaRPr lang="en-US" altLang="he-IL" sz="230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pic>
        <p:nvPicPr>
          <p:cNvPr id="6147" name="Picture 3" descr="Composite Plot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4217" r="6689" b="25946"/>
          <a:stretch>
            <a:fillRect/>
          </a:stretch>
        </p:blipFill>
        <p:spPr bwMode="auto">
          <a:xfrm>
            <a:off x="38100" y="752232"/>
            <a:ext cx="90709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84213" y="260648"/>
            <a:ext cx="7704137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זהו את זרמי סילון הפולאריים ואת הסובטרופיים</a:t>
            </a:r>
            <a:endParaRPr lang="en-US" altLang="he-IL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755576" y="4941168"/>
            <a:ext cx="77041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לפעמים זרם סילון סובטרופי מתלכד עם פולארי</a:t>
            </a:r>
          </a:p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he-IL" alt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עד כי לא ניתן להבחין ביניהם</a:t>
            </a:r>
            <a:endParaRPr lang="en-US" altLang="he-IL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6150" name="Line 8"/>
          <p:cNvSpPr>
            <a:spLocks noChangeShapeType="1"/>
          </p:cNvSpPr>
          <p:nvPr/>
        </p:nvSpPr>
        <p:spPr bwMode="auto">
          <a:xfrm flipV="1">
            <a:off x="8027988" y="1657107"/>
            <a:ext cx="863600" cy="2159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 sz="230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grpSp>
        <p:nvGrpSpPr>
          <p:cNvPr id="6151" name="Group 15"/>
          <p:cNvGrpSpPr>
            <a:grpSpLocks/>
          </p:cNvGrpSpPr>
          <p:nvPr/>
        </p:nvGrpSpPr>
        <p:grpSpPr bwMode="auto">
          <a:xfrm>
            <a:off x="539750" y="1153870"/>
            <a:ext cx="8401050" cy="3030537"/>
            <a:chOff x="340" y="869"/>
            <a:chExt cx="5292" cy="1909"/>
          </a:xfrm>
        </p:grpSpPr>
        <p:sp>
          <p:nvSpPr>
            <p:cNvPr id="6152" name="Line 6"/>
            <p:cNvSpPr>
              <a:spLocks noChangeShapeType="1"/>
            </p:cNvSpPr>
            <p:nvPr/>
          </p:nvSpPr>
          <p:spPr bwMode="auto">
            <a:xfrm flipV="1">
              <a:off x="340" y="2069"/>
              <a:ext cx="544" cy="13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 sz="23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grpSp>
          <p:nvGrpSpPr>
            <p:cNvPr id="6153" name="Group 14"/>
            <p:cNvGrpSpPr>
              <a:grpSpLocks/>
            </p:cNvGrpSpPr>
            <p:nvPr/>
          </p:nvGrpSpPr>
          <p:grpSpPr bwMode="auto">
            <a:xfrm>
              <a:off x="558" y="869"/>
              <a:ext cx="5074" cy="1909"/>
              <a:chOff x="558" y="869"/>
              <a:chExt cx="5074" cy="1909"/>
            </a:xfrm>
          </p:grpSpPr>
          <p:sp>
            <p:nvSpPr>
              <p:cNvPr id="6154" name="Freeform 7"/>
              <p:cNvSpPr>
                <a:spLocks/>
              </p:cNvSpPr>
              <p:nvPr/>
            </p:nvSpPr>
            <p:spPr bwMode="auto">
              <a:xfrm>
                <a:off x="5138" y="1746"/>
                <a:ext cx="494" cy="92"/>
              </a:xfrm>
              <a:custGeom>
                <a:avLst/>
                <a:gdLst>
                  <a:gd name="T0" fmla="*/ 0 w 494"/>
                  <a:gd name="T1" fmla="*/ 0 h 92"/>
                  <a:gd name="T2" fmla="*/ 494 w 494"/>
                  <a:gd name="T3" fmla="*/ 92 h 92"/>
                  <a:gd name="T4" fmla="*/ 0 60000 65536"/>
                  <a:gd name="T5" fmla="*/ 0 60000 65536"/>
                  <a:gd name="T6" fmla="*/ 0 w 494"/>
                  <a:gd name="T7" fmla="*/ 0 h 92"/>
                  <a:gd name="T8" fmla="*/ 494 w 494"/>
                  <a:gd name="T9" fmla="*/ 92 h 9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94" h="92">
                    <a:moveTo>
                      <a:pt x="0" y="0"/>
                    </a:moveTo>
                    <a:lnTo>
                      <a:pt x="494" y="92"/>
                    </a:ln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  <p:sp>
            <p:nvSpPr>
              <p:cNvPr id="6155" name="Freeform 9"/>
              <p:cNvSpPr>
                <a:spLocks/>
              </p:cNvSpPr>
              <p:nvPr/>
            </p:nvSpPr>
            <p:spPr bwMode="auto">
              <a:xfrm>
                <a:off x="603" y="2139"/>
                <a:ext cx="960" cy="604"/>
              </a:xfrm>
              <a:custGeom>
                <a:avLst/>
                <a:gdLst>
                  <a:gd name="T0" fmla="*/ 0 w 960"/>
                  <a:gd name="T1" fmla="*/ 0 h 604"/>
                  <a:gd name="T2" fmla="*/ 512 w 960"/>
                  <a:gd name="T3" fmla="*/ 202 h 604"/>
                  <a:gd name="T4" fmla="*/ 677 w 960"/>
                  <a:gd name="T5" fmla="*/ 467 h 604"/>
                  <a:gd name="T6" fmla="*/ 960 w 960"/>
                  <a:gd name="T7" fmla="*/ 604 h 6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0"/>
                  <a:gd name="T13" fmla="*/ 0 h 604"/>
                  <a:gd name="T14" fmla="*/ 960 w 960"/>
                  <a:gd name="T15" fmla="*/ 604 h 6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0" h="604">
                    <a:moveTo>
                      <a:pt x="0" y="0"/>
                    </a:moveTo>
                    <a:cubicBezTo>
                      <a:pt x="85" y="34"/>
                      <a:pt x="399" y="124"/>
                      <a:pt x="512" y="202"/>
                    </a:cubicBezTo>
                    <a:cubicBezTo>
                      <a:pt x="625" y="280"/>
                      <a:pt x="602" y="400"/>
                      <a:pt x="677" y="467"/>
                    </a:cubicBezTo>
                    <a:cubicBezTo>
                      <a:pt x="752" y="534"/>
                      <a:pt x="901" y="576"/>
                      <a:pt x="960" y="604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  <p:sp>
            <p:nvSpPr>
              <p:cNvPr id="6156" name="Freeform 10"/>
              <p:cNvSpPr>
                <a:spLocks/>
              </p:cNvSpPr>
              <p:nvPr/>
            </p:nvSpPr>
            <p:spPr bwMode="auto">
              <a:xfrm>
                <a:off x="850" y="869"/>
                <a:ext cx="1984" cy="640"/>
              </a:xfrm>
              <a:custGeom>
                <a:avLst/>
                <a:gdLst>
                  <a:gd name="T0" fmla="*/ 0 w 1984"/>
                  <a:gd name="T1" fmla="*/ 0 h 640"/>
                  <a:gd name="T2" fmla="*/ 1134 w 1984"/>
                  <a:gd name="T3" fmla="*/ 228 h 640"/>
                  <a:gd name="T4" fmla="*/ 1984 w 1984"/>
                  <a:gd name="T5" fmla="*/ 640 h 640"/>
                  <a:gd name="T6" fmla="*/ 0 60000 65536"/>
                  <a:gd name="T7" fmla="*/ 0 60000 65536"/>
                  <a:gd name="T8" fmla="*/ 0 60000 65536"/>
                  <a:gd name="T9" fmla="*/ 0 w 1984"/>
                  <a:gd name="T10" fmla="*/ 0 h 640"/>
                  <a:gd name="T11" fmla="*/ 1984 w 1984"/>
                  <a:gd name="T12" fmla="*/ 640 h 6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84" h="640">
                    <a:moveTo>
                      <a:pt x="0" y="0"/>
                    </a:moveTo>
                    <a:cubicBezTo>
                      <a:pt x="187" y="38"/>
                      <a:pt x="803" y="121"/>
                      <a:pt x="1134" y="228"/>
                    </a:cubicBezTo>
                    <a:cubicBezTo>
                      <a:pt x="1465" y="335"/>
                      <a:pt x="1807" y="554"/>
                      <a:pt x="1984" y="64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  <p:sp>
            <p:nvSpPr>
              <p:cNvPr id="6157" name="Freeform 11"/>
              <p:cNvSpPr>
                <a:spLocks/>
              </p:cNvSpPr>
              <p:nvPr/>
            </p:nvSpPr>
            <p:spPr bwMode="auto">
              <a:xfrm>
                <a:off x="558" y="1042"/>
                <a:ext cx="358" cy="1073"/>
              </a:xfrm>
              <a:custGeom>
                <a:avLst/>
                <a:gdLst>
                  <a:gd name="T0" fmla="*/ 109 w 358"/>
                  <a:gd name="T1" fmla="*/ 1115 h 1033"/>
                  <a:gd name="T2" fmla="*/ 347 w 358"/>
                  <a:gd name="T3" fmla="*/ 800 h 1033"/>
                  <a:gd name="T4" fmla="*/ 173 w 358"/>
                  <a:gd name="T5" fmla="*/ 464 h 1033"/>
                  <a:gd name="T6" fmla="*/ 27 w 358"/>
                  <a:gd name="T7" fmla="*/ 217 h 1033"/>
                  <a:gd name="T8" fmla="*/ 9 w 358"/>
                  <a:gd name="T9" fmla="*/ 0 h 10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033"/>
                  <a:gd name="T17" fmla="*/ 358 w 358"/>
                  <a:gd name="T18" fmla="*/ 1033 h 10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033">
                    <a:moveTo>
                      <a:pt x="109" y="1033"/>
                    </a:moveTo>
                    <a:cubicBezTo>
                      <a:pt x="149" y="984"/>
                      <a:pt x="336" y="841"/>
                      <a:pt x="347" y="741"/>
                    </a:cubicBezTo>
                    <a:cubicBezTo>
                      <a:pt x="358" y="641"/>
                      <a:pt x="226" y="520"/>
                      <a:pt x="173" y="430"/>
                    </a:cubicBezTo>
                    <a:cubicBezTo>
                      <a:pt x="120" y="340"/>
                      <a:pt x="54" y="273"/>
                      <a:pt x="27" y="201"/>
                    </a:cubicBezTo>
                    <a:cubicBezTo>
                      <a:pt x="0" y="129"/>
                      <a:pt x="13" y="42"/>
                      <a:pt x="9" y="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  <p:sp>
            <p:nvSpPr>
              <p:cNvPr id="6158" name="Freeform 12"/>
              <p:cNvSpPr>
                <a:spLocks/>
              </p:cNvSpPr>
              <p:nvPr/>
            </p:nvSpPr>
            <p:spPr bwMode="auto">
              <a:xfrm>
                <a:off x="2203" y="2167"/>
                <a:ext cx="3383" cy="611"/>
              </a:xfrm>
              <a:custGeom>
                <a:avLst/>
                <a:gdLst>
                  <a:gd name="T0" fmla="*/ 0 w 3383"/>
                  <a:gd name="T1" fmla="*/ 366 h 611"/>
                  <a:gd name="T2" fmla="*/ 924 w 3383"/>
                  <a:gd name="T3" fmla="*/ 484 h 611"/>
                  <a:gd name="T4" fmla="*/ 1829 w 3383"/>
                  <a:gd name="T5" fmla="*/ 64 h 611"/>
                  <a:gd name="T6" fmla="*/ 2332 w 3383"/>
                  <a:gd name="T7" fmla="*/ 100 h 611"/>
                  <a:gd name="T8" fmla="*/ 2981 w 3383"/>
                  <a:gd name="T9" fmla="*/ 567 h 611"/>
                  <a:gd name="T10" fmla="*/ 3383 w 3383"/>
                  <a:gd name="T11" fmla="*/ 366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83"/>
                  <a:gd name="T19" fmla="*/ 0 h 611"/>
                  <a:gd name="T20" fmla="*/ 3383 w 3383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83" h="611">
                    <a:moveTo>
                      <a:pt x="0" y="366"/>
                    </a:moveTo>
                    <a:cubicBezTo>
                      <a:pt x="154" y="386"/>
                      <a:pt x="619" y="534"/>
                      <a:pt x="924" y="484"/>
                    </a:cubicBezTo>
                    <a:cubicBezTo>
                      <a:pt x="1229" y="434"/>
                      <a:pt x="1594" y="128"/>
                      <a:pt x="1829" y="64"/>
                    </a:cubicBezTo>
                    <a:cubicBezTo>
                      <a:pt x="2064" y="0"/>
                      <a:pt x="2140" y="16"/>
                      <a:pt x="2332" y="100"/>
                    </a:cubicBezTo>
                    <a:cubicBezTo>
                      <a:pt x="2524" y="184"/>
                      <a:pt x="2806" y="523"/>
                      <a:pt x="2981" y="567"/>
                    </a:cubicBezTo>
                    <a:cubicBezTo>
                      <a:pt x="3156" y="611"/>
                      <a:pt x="3299" y="408"/>
                      <a:pt x="3383" y="366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  <p:sp>
            <p:nvSpPr>
              <p:cNvPr id="6159" name="Freeform 13"/>
              <p:cNvSpPr>
                <a:spLocks/>
              </p:cNvSpPr>
              <p:nvPr/>
            </p:nvSpPr>
            <p:spPr bwMode="auto">
              <a:xfrm>
                <a:off x="3045" y="1765"/>
                <a:ext cx="246" cy="438"/>
              </a:xfrm>
              <a:custGeom>
                <a:avLst/>
                <a:gdLst>
                  <a:gd name="T0" fmla="*/ 0 w 246"/>
                  <a:gd name="T1" fmla="*/ 0 h 438"/>
                  <a:gd name="T2" fmla="*/ 100 w 246"/>
                  <a:gd name="T3" fmla="*/ 256 h 438"/>
                  <a:gd name="T4" fmla="*/ 246 w 246"/>
                  <a:gd name="T5" fmla="*/ 438 h 438"/>
                  <a:gd name="T6" fmla="*/ 0 60000 65536"/>
                  <a:gd name="T7" fmla="*/ 0 60000 65536"/>
                  <a:gd name="T8" fmla="*/ 0 60000 65536"/>
                  <a:gd name="T9" fmla="*/ 0 w 246"/>
                  <a:gd name="T10" fmla="*/ 0 h 438"/>
                  <a:gd name="T11" fmla="*/ 246 w 246"/>
                  <a:gd name="T12" fmla="*/ 438 h 43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6" h="438">
                    <a:moveTo>
                      <a:pt x="0" y="0"/>
                    </a:moveTo>
                    <a:cubicBezTo>
                      <a:pt x="17" y="43"/>
                      <a:pt x="59" y="183"/>
                      <a:pt x="100" y="256"/>
                    </a:cubicBezTo>
                    <a:cubicBezTo>
                      <a:pt x="141" y="329"/>
                      <a:pt x="216" y="400"/>
                      <a:pt x="246" y="438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3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</p:grpSp>
      </p:grpSp>
      <p:sp>
        <p:nvSpPr>
          <p:cNvPr id="16" name="Freeform 7"/>
          <p:cNvSpPr>
            <a:spLocks/>
          </p:cNvSpPr>
          <p:nvPr/>
        </p:nvSpPr>
        <p:spPr bwMode="auto">
          <a:xfrm rot="1263318">
            <a:off x="4686215" y="3166400"/>
            <a:ext cx="784225" cy="146050"/>
          </a:xfrm>
          <a:custGeom>
            <a:avLst/>
            <a:gdLst>
              <a:gd name="T0" fmla="*/ 0 w 494"/>
              <a:gd name="T1" fmla="*/ 0 h 92"/>
              <a:gd name="T2" fmla="*/ 494 w 494"/>
              <a:gd name="T3" fmla="*/ 92 h 92"/>
              <a:gd name="T4" fmla="*/ 0 60000 65536"/>
              <a:gd name="T5" fmla="*/ 0 60000 65536"/>
              <a:gd name="T6" fmla="*/ 0 w 494"/>
              <a:gd name="T7" fmla="*/ 0 h 92"/>
              <a:gd name="T8" fmla="*/ 494 w 494"/>
              <a:gd name="T9" fmla="*/ 92 h 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94" h="92">
                <a:moveTo>
                  <a:pt x="0" y="0"/>
                </a:moveTo>
                <a:lnTo>
                  <a:pt x="494" y="92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 sz="230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83568" y="5791036"/>
            <a:ext cx="7704137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he-IL" altLang="he-IL" sz="24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אם יש שני זרמי </a:t>
            </a:r>
            <a:r>
              <a:rPr lang="he-IL" altLang="he-IL" sz="24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סילון מקבילים בעלי רכיב מערבי, </a:t>
            </a:r>
            <a:r>
              <a:rPr lang="he-IL" altLang="he-IL" sz="24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הדרומי שבהם סובטרופי והצפוני - פולארי</a:t>
            </a:r>
            <a:endParaRPr lang="en-US" altLang="he-IL" sz="24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" b="12243"/>
          <a:stretch/>
        </p:blipFill>
        <p:spPr bwMode="auto">
          <a:xfrm>
            <a:off x="827584" y="730290"/>
            <a:ext cx="7370762" cy="495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4213" y="210368"/>
            <a:ext cx="7704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4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זהו את זרמי סילון הפולאריים ואת הסובטרופיים  2</a:t>
            </a:r>
            <a:endParaRPr lang="en-US" altLang="he-IL" sz="24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sp>
        <p:nvSpPr>
          <p:cNvPr id="7171" name="AutoShape 3" descr="Chart"/>
          <p:cNvSpPr>
            <a:spLocks noChangeAspect="1" noChangeArrowheads="1"/>
          </p:cNvSpPr>
          <p:nvPr/>
        </p:nvSpPr>
        <p:spPr bwMode="auto">
          <a:xfrm>
            <a:off x="542925" y="-120055"/>
            <a:ext cx="805815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grpSp>
        <p:nvGrpSpPr>
          <p:cNvPr id="2" name="קבוצה 1"/>
          <p:cNvGrpSpPr/>
          <p:nvPr/>
        </p:nvGrpSpPr>
        <p:grpSpPr>
          <a:xfrm>
            <a:off x="1571604" y="1022930"/>
            <a:ext cx="1143008" cy="928694"/>
            <a:chOff x="1571604" y="1357298"/>
            <a:chExt cx="1143008" cy="928694"/>
          </a:xfrm>
        </p:grpSpPr>
        <p:sp>
          <p:nvSpPr>
            <p:cNvPr id="9" name="צורה חופשית 8"/>
            <p:cNvSpPr/>
            <p:nvPr/>
          </p:nvSpPr>
          <p:spPr bwMode="auto">
            <a:xfrm flipV="1">
              <a:off x="1571604" y="1357298"/>
              <a:ext cx="1143008" cy="928694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959033 w 3078480"/>
                <a:gd name="connsiteY2" fmla="*/ 658692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3078480 w 3078480"/>
                <a:gd name="connsiteY2" fmla="*/ 0 h 2362200"/>
                <a:gd name="connsiteX0" fmla="*/ 0 w 3078480"/>
                <a:gd name="connsiteY0" fmla="*/ 2362200 h 2362200"/>
                <a:gd name="connsiteX1" fmla="*/ 1399309 w 3078480"/>
                <a:gd name="connsiteY1" fmla="*/ 1169745 h 2362200"/>
                <a:gd name="connsiteX2" fmla="*/ 3078480 w 3078480"/>
                <a:gd name="connsiteY2" fmla="*/ 0 h 2362200"/>
                <a:gd name="connsiteX0" fmla="*/ 0 w 2238895"/>
                <a:gd name="connsiteY0" fmla="*/ 2555262 h 2555262"/>
                <a:gd name="connsiteX1" fmla="*/ 1399309 w 2238895"/>
                <a:gd name="connsiteY1" fmla="*/ 1362807 h 2555262"/>
                <a:gd name="connsiteX2" fmla="*/ 2238895 w 2238895"/>
                <a:gd name="connsiteY2" fmla="*/ 0 h 2555262"/>
                <a:gd name="connsiteX0" fmla="*/ 0 w 2238895"/>
                <a:gd name="connsiteY0" fmla="*/ 2555262 h 2555262"/>
                <a:gd name="connsiteX1" fmla="*/ 979517 w 2238895"/>
                <a:gd name="connsiteY1" fmla="*/ 1572469 h 2555262"/>
                <a:gd name="connsiteX2" fmla="*/ 2238895 w 2238895"/>
                <a:gd name="connsiteY2" fmla="*/ 0 h 255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895" h="2555262">
                  <a:moveTo>
                    <a:pt x="0" y="2555262"/>
                  </a:moveTo>
                  <a:cubicBezTo>
                    <a:pt x="259080" y="2256812"/>
                    <a:pt x="606368" y="1998346"/>
                    <a:pt x="979517" y="1572469"/>
                  </a:cubicBezTo>
                  <a:cubicBezTo>
                    <a:pt x="1352666" y="1146592"/>
                    <a:pt x="1768995" y="307975"/>
                    <a:pt x="2238895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1624232" y="1511072"/>
              <a:ext cx="57150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he-IL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קבוצה 2"/>
          <p:cNvGrpSpPr/>
          <p:nvPr/>
        </p:nvGrpSpPr>
        <p:grpSpPr>
          <a:xfrm>
            <a:off x="2411760" y="2237376"/>
            <a:ext cx="874356" cy="1071570"/>
            <a:chOff x="2411760" y="2571744"/>
            <a:chExt cx="874356" cy="1071570"/>
          </a:xfrm>
        </p:grpSpPr>
        <p:sp>
          <p:nvSpPr>
            <p:cNvPr id="8" name="צורה חופשית 7"/>
            <p:cNvSpPr/>
            <p:nvPr/>
          </p:nvSpPr>
          <p:spPr bwMode="auto">
            <a:xfrm flipH="1" flipV="1">
              <a:off x="2714612" y="2571744"/>
              <a:ext cx="571504" cy="1071570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959033 w 3078480"/>
                <a:gd name="connsiteY2" fmla="*/ 658692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3078480 w 3078480"/>
                <a:gd name="connsiteY2" fmla="*/ 0 h 2362200"/>
                <a:gd name="connsiteX0" fmla="*/ 0 w 3078480"/>
                <a:gd name="connsiteY0" fmla="*/ 2362200 h 2362200"/>
                <a:gd name="connsiteX1" fmla="*/ 1399309 w 3078480"/>
                <a:gd name="connsiteY1" fmla="*/ 1169745 h 2362200"/>
                <a:gd name="connsiteX2" fmla="*/ 3078480 w 3078480"/>
                <a:gd name="connsiteY2" fmla="*/ 0 h 2362200"/>
                <a:gd name="connsiteX0" fmla="*/ 0 w 2238895"/>
                <a:gd name="connsiteY0" fmla="*/ 2555262 h 2555262"/>
                <a:gd name="connsiteX1" fmla="*/ 1399309 w 2238895"/>
                <a:gd name="connsiteY1" fmla="*/ 1362807 h 2555262"/>
                <a:gd name="connsiteX2" fmla="*/ 2238895 w 2238895"/>
                <a:gd name="connsiteY2" fmla="*/ 0 h 255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895" h="2555262">
                  <a:moveTo>
                    <a:pt x="0" y="2555262"/>
                  </a:moveTo>
                  <a:cubicBezTo>
                    <a:pt x="259080" y="2256812"/>
                    <a:pt x="1026160" y="1788684"/>
                    <a:pt x="1399309" y="1362807"/>
                  </a:cubicBezTo>
                  <a:cubicBezTo>
                    <a:pt x="1772458" y="936930"/>
                    <a:pt x="1768995" y="307975"/>
                    <a:pt x="2238895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2411760" y="2628201"/>
              <a:ext cx="57150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he-IL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קבוצה 3"/>
          <p:cNvGrpSpPr/>
          <p:nvPr/>
        </p:nvGrpSpPr>
        <p:grpSpPr>
          <a:xfrm>
            <a:off x="1500166" y="3237508"/>
            <a:ext cx="3500462" cy="1643074"/>
            <a:chOff x="1500166" y="3571876"/>
            <a:chExt cx="3500462" cy="1643074"/>
          </a:xfrm>
        </p:grpSpPr>
        <p:sp>
          <p:nvSpPr>
            <p:cNvPr id="10" name="צורה חופשית 9"/>
            <p:cNvSpPr/>
            <p:nvPr/>
          </p:nvSpPr>
          <p:spPr bwMode="auto">
            <a:xfrm>
              <a:off x="1500166" y="3571876"/>
              <a:ext cx="3500462" cy="1643074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  <a:gd name="connsiteX0" fmla="*/ 0 w 3068708"/>
                <a:gd name="connsiteY0" fmla="*/ 2362200 h 2362200"/>
                <a:gd name="connsiteX1" fmla="*/ 822960 w 3068708"/>
                <a:gd name="connsiteY1" fmla="*/ 1478280 h 2362200"/>
                <a:gd name="connsiteX2" fmla="*/ 1828800 w 3068708"/>
                <a:gd name="connsiteY2" fmla="*/ 640080 h 2362200"/>
                <a:gd name="connsiteX3" fmla="*/ 3068708 w 3068708"/>
                <a:gd name="connsiteY3" fmla="*/ 0 h 2362200"/>
                <a:gd name="connsiteX0" fmla="*/ 0 w 1828800"/>
                <a:gd name="connsiteY0" fmla="*/ 1722120 h 1722120"/>
                <a:gd name="connsiteX1" fmla="*/ 822960 w 1828800"/>
                <a:gd name="connsiteY1" fmla="*/ 838200 h 1722120"/>
                <a:gd name="connsiteX2" fmla="*/ 1828800 w 1828800"/>
                <a:gd name="connsiteY2" fmla="*/ 0 h 1722120"/>
                <a:gd name="connsiteX0" fmla="*/ 0 w 2718137"/>
                <a:gd name="connsiteY0" fmla="*/ 2000026 h 2000026"/>
                <a:gd name="connsiteX1" fmla="*/ 1712297 w 2718137"/>
                <a:gd name="connsiteY1" fmla="*/ 838200 h 2000026"/>
                <a:gd name="connsiteX2" fmla="*/ 2718137 w 2718137"/>
                <a:gd name="connsiteY2" fmla="*/ 0 h 2000026"/>
                <a:gd name="connsiteX0" fmla="*/ 0 w 2718137"/>
                <a:gd name="connsiteY0" fmla="*/ 2000026 h 2000026"/>
                <a:gd name="connsiteX1" fmla="*/ 1392645 w 2718137"/>
                <a:gd name="connsiteY1" fmla="*/ 1235785 h 2000026"/>
                <a:gd name="connsiteX2" fmla="*/ 2718137 w 2718137"/>
                <a:gd name="connsiteY2" fmla="*/ 0 h 2000026"/>
                <a:gd name="connsiteX0" fmla="*/ 0 w 2718137"/>
                <a:gd name="connsiteY0" fmla="*/ 2000026 h 2000026"/>
                <a:gd name="connsiteX1" fmla="*/ 513080 w 2718137"/>
                <a:gd name="connsiteY1" fmla="*/ 1791597 h 2000026"/>
                <a:gd name="connsiteX2" fmla="*/ 1392645 w 2718137"/>
                <a:gd name="connsiteY2" fmla="*/ 1235785 h 2000026"/>
                <a:gd name="connsiteX3" fmla="*/ 2718137 w 2718137"/>
                <a:gd name="connsiteY3" fmla="*/ 0 h 2000026"/>
                <a:gd name="connsiteX0" fmla="*/ 0 w 3451108"/>
                <a:gd name="connsiteY0" fmla="*/ 1930550 h 1930550"/>
                <a:gd name="connsiteX1" fmla="*/ 1246051 w 3451108"/>
                <a:gd name="connsiteY1" fmla="*/ 1791597 h 1930550"/>
                <a:gd name="connsiteX2" fmla="*/ 2125616 w 3451108"/>
                <a:gd name="connsiteY2" fmla="*/ 1235785 h 1930550"/>
                <a:gd name="connsiteX3" fmla="*/ 3451108 w 3451108"/>
                <a:gd name="connsiteY3" fmla="*/ 0 h 1930550"/>
                <a:gd name="connsiteX0" fmla="*/ 0 w 3451108"/>
                <a:gd name="connsiteY0" fmla="*/ 1930550 h 1968500"/>
                <a:gd name="connsiteX1" fmla="*/ 659674 w 3451108"/>
                <a:gd name="connsiteY1" fmla="*/ 1945341 h 1968500"/>
                <a:gd name="connsiteX2" fmla="*/ 1246051 w 3451108"/>
                <a:gd name="connsiteY2" fmla="*/ 1791597 h 1968500"/>
                <a:gd name="connsiteX3" fmla="*/ 2125616 w 3451108"/>
                <a:gd name="connsiteY3" fmla="*/ 1235785 h 1968500"/>
                <a:gd name="connsiteX4" fmla="*/ 3451108 w 3451108"/>
                <a:gd name="connsiteY4" fmla="*/ 0 h 1968500"/>
                <a:gd name="connsiteX0" fmla="*/ 0 w 3744296"/>
                <a:gd name="connsiteY0" fmla="*/ 1667435 h 1966035"/>
                <a:gd name="connsiteX1" fmla="*/ 952862 w 3744296"/>
                <a:gd name="connsiteY1" fmla="*/ 1945341 h 1966035"/>
                <a:gd name="connsiteX2" fmla="*/ 1539239 w 3744296"/>
                <a:gd name="connsiteY2" fmla="*/ 1791597 h 1966035"/>
                <a:gd name="connsiteX3" fmla="*/ 2418804 w 3744296"/>
                <a:gd name="connsiteY3" fmla="*/ 1235785 h 1966035"/>
                <a:gd name="connsiteX4" fmla="*/ 3744296 w 3744296"/>
                <a:gd name="connsiteY4" fmla="*/ 0 h 1966035"/>
                <a:gd name="connsiteX0" fmla="*/ 0 w 3744296"/>
                <a:gd name="connsiteY0" fmla="*/ 1667435 h 1898277"/>
                <a:gd name="connsiteX1" fmla="*/ 952862 w 3744296"/>
                <a:gd name="connsiteY1" fmla="*/ 1875866 h 1898277"/>
                <a:gd name="connsiteX2" fmla="*/ 1539239 w 3744296"/>
                <a:gd name="connsiteY2" fmla="*/ 1791597 h 1898277"/>
                <a:gd name="connsiteX3" fmla="*/ 2418804 w 3744296"/>
                <a:gd name="connsiteY3" fmla="*/ 1235785 h 1898277"/>
                <a:gd name="connsiteX4" fmla="*/ 3744296 w 3744296"/>
                <a:gd name="connsiteY4" fmla="*/ 0 h 1898277"/>
                <a:gd name="connsiteX0" fmla="*/ 0 w 3744296"/>
                <a:gd name="connsiteY0" fmla="*/ 1667435 h 1875866"/>
                <a:gd name="connsiteX1" fmla="*/ 952862 w 3744296"/>
                <a:gd name="connsiteY1" fmla="*/ 1875866 h 1875866"/>
                <a:gd name="connsiteX2" fmla="*/ 1612536 w 3744296"/>
                <a:gd name="connsiteY2" fmla="*/ 1667436 h 1875866"/>
                <a:gd name="connsiteX3" fmla="*/ 2418804 w 3744296"/>
                <a:gd name="connsiteY3" fmla="*/ 1235785 h 1875866"/>
                <a:gd name="connsiteX4" fmla="*/ 3744296 w 3744296"/>
                <a:gd name="connsiteY4" fmla="*/ 0 h 1875866"/>
                <a:gd name="connsiteX0" fmla="*/ 0 w 3591558"/>
                <a:gd name="connsiteY0" fmla="*/ 1389529 h 1597960"/>
                <a:gd name="connsiteX1" fmla="*/ 952862 w 3591558"/>
                <a:gd name="connsiteY1" fmla="*/ 1597960 h 1597960"/>
                <a:gd name="connsiteX2" fmla="*/ 1612536 w 3591558"/>
                <a:gd name="connsiteY2" fmla="*/ 1389530 h 1597960"/>
                <a:gd name="connsiteX3" fmla="*/ 2418804 w 3591558"/>
                <a:gd name="connsiteY3" fmla="*/ 957879 h 1597960"/>
                <a:gd name="connsiteX4" fmla="*/ 3591558 w 3591558"/>
                <a:gd name="connsiteY4" fmla="*/ 0 h 15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558" h="1597960">
                  <a:moveTo>
                    <a:pt x="0" y="1389529"/>
                  </a:moveTo>
                  <a:cubicBezTo>
                    <a:pt x="106365" y="1379950"/>
                    <a:pt x="684106" y="1597960"/>
                    <a:pt x="952862" y="1597960"/>
                  </a:cubicBezTo>
                  <a:cubicBezTo>
                    <a:pt x="1221618" y="1597960"/>
                    <a:pt x="1368212" y="1496210"/>
                    <a:pt x="1612536" y="1389530"/>
                  </a:cubicBezTo>
                  <a:cubicBezTo>
                    <a:pt x="1856860" y="1282850"/>
                    <a:pt x="2088967" y="1189467"/>
                    <a:pt x="2418804" y="957879"/>
                  </a:cubicBezTo>
                  <a:cubicBezTo>
                    <a:pt x="2748641" y="726291"/>
                    <a:pt x="3217267" y="246380"/>
                    <a:pt x="3591558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2564160" y="4500409"/>
              <a:ext cx="57150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he-IL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קבוצה 18"/>
          <p:cNvGrpSpPr/>
          <p:nvPr/>
        </p:nvGrpSpPr>
        <p:grpSpPr>
          <a:xfrm>
            <a:off x="3214678" y="1380120"/>
            <a:ext cx="3000396" cy="2428892"/>
            <a:chOff x="3214678" y="1714488"/>
            <a:chExt cx="3000396" cy="2428892"/>
          </a:xfrm>
        </p:grpSpPr>
        <p:sp>
          <p:nvSpPr>
            <p:cNvPr id="7" name="צורה חופשית 6"/>
            <p:cNvSpPr/>
            <p:nvPr/>
          </p:nvSpPr>
          <p:spPr bwMode="auto">
            <a:xfrm>
              <a:off x="3214678" y="1714488"/>
              <a:ext cx="3000396" cy="2428892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8480" h="2362200">
                  <a:moveTo>
                    <a:pt x="0" y="2362200"/>
                  </a:moveTo>
                  <a:cubicBezTo>
                    <a:pt x="259080" y="2063750"/>
                    <a:pt x="518160" y="1765300"/>
                    <a:pt x="822960" y="1478280"/>
                  </a:cubicBezTo>
                  <a:cubicBezTo>
                    <a:pt x="1127760" y="1191260"/>
                    <a:pt x="1452880" y="886460"/>
                    <a:pt x="1828800" y="640080"/>
                  </a:cubicBezTo>
                  <a:cubicBezTo>
                    <a:pt x="2204720" y="393700"/>
                    <a:pt x="2641600" y="196850"/>
                    <a:pt x="3078480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4187945" y="2852936"/>
              <a:ext cx="62865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US" altLang="he-IL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6207982" y="3766575"/>
            <a:ext cx="1331047" cy="1498279"/>
            <a:chOff x="6207982" y="4100943"/>
            <a:chExt cx="1331047" cy="1498279"/>
          </a:xfrm>
        </p:grpSpPr>
        <p:sp>
          <p:nvSpPr>
            <p:cNvPr id="12" name="צורה חופשית 11"/>
            <p:cNvSpPr/>
            <p:nvPr/>
          </p:nvSpPr>
          <p:spPr bwMode="auto">
            <a:xfrm rot="20462898" flipV="1">
              <a:off x="6207982" y="4100943"/>
              <a:ext cx="1331047" cy="1498279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959033 w 3078480"/>
                <a:gd name="connsiteY2" fmla="*/ 658692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3078480 w 3078480"/>
                <a:gd name="connsiteY2" fmla="*/ 0 h 2362200"/>
                <a:gd name="connsiteX0" fmla="*/ 0 w 3078480"/>
                <a:gd name="connsiteY0" fmla="*/ 2362200 h 2362200"/>
                <a:gd name="connsiteX1" fmla="*/ 1399309 w 3078480"/>
                <a:gd name="connsiteY1" fmla="*/ 1169745 h 2362200"/>
                <a:gd name="connsiteX2" fmla="*/ 3078480 w 3078480"/>
                <a:gd name="connsiteY2" fmla="*/ 0 h 2362200"/>
                <a:gd name="connsiteX0" fmla="*/ 0 w 2238895"/>
                <a:gd name="connsiteY0" fmla="*/ 2555262 h 2555262"/>
                <a:gd name="connsiteX1" fmla="*/ 1399309 w 2238895"/>
                <a:gd name="connsiteY1" fmla="*/ 1362807 h 2555262"/>
                <a:gd name="connsiteX2" fmla="*/ 2238895 w 2238895"/>
                <a:gd name="connsiteY2" fmla="*/ 0 h 2555262"/>
                <a:gd name="connsiteX0" fmla="*/ 0 w 2238895"/>
                <a:gd name="connsiteY0" fmla="*/ 2555262 h 2555262"/>
                <a:gd name="connsiteX1" fmla="*/ 868629 w 2238895"/>
                <a:gd name="connsiteY1" fmla="*/ 936978 h 2555262"/>
                <a:gd name="connsiteX2" fmla="*/ 2238895 w 2238895"/>
                <a:gd name="connsiteY2" fmla="*/ 0 h 2555262"/>
                <a:gd name="connsiteX0" fmla="*/ 0 w 2163475"/>
                <a:gd name="connsiteY0" fmla="*/ 2808567 h 2808567"/>
                <a:gd name="connsiteX1" fmla="*/ 793209 w 2163475"/>
                <a:gd name="connsiteY1" fmla="*/ 936978 h 2808567"/>
                <a:gd name="connsiteX2" fmla="*/ 2163475 w 2163475"/>
                <a:gd name="connsiteY2" fmla="*/ 0 h 2808567"/>
                <a:gd name="connsiteX0" fmla="*/ 0 w 2163475"/>
                <a:gd name="connsiteY0" fmla="*/ 2808567 h 2808567"/>
                <a:gd name="connsiteX1" fmla="*/ 868631 w 2163475"/>
                <a:gd name="connsiteY1" fmla="*/ 1190286 h 2808567"/>
                <a:gd name="connsiteX2" fmla="*/ 2163475 w 2163475"/>
                <a:gd name="connsiteY2" fmla="*/ 0 h 2808567"/>
                <a:gd name="connsiteX0" fmla="*/ 0 w 2163475"/>
                <a:gd name="connsiteY0" fmla="*/ 2808567 h 2808567"/>
                <a:gd name="connsiteX1" fmla="*/ 288440 w 2163475"/>
                <a:gd name="connsiteY1" fmla="*/ 2127990 h 2808567"/>
                <a:gd name="connsiteX2" fmla="*/ 868631 w 2163475"/>
                <a:gd name="connsiteY2" fmla="*/ 1190286 h 2808567"/>
                <a:gd name="connsiteX3" fmla="*/ 2163475 w 2163475"/>
                <a:gd name="connsiteY3" fmla="*/ 0 h 2808567"/>
                <a:gd name="connsiteX0" fmla="*/ 0 w 2163475"/>
                <a:gd name="connsiteY0" fmla="*/ 2808567 h 2808567"/>
                <a:gd name="connsiteX1" fmla="*/ 288440 w 2163475"/>
                <a:gd name="connsiteY1" fmla="*/ 2127990 h 2808567"/>
                <a:gd name="connsiteX2" fmla="*/ 1012851 w 2163475"/>
                <a:gd name="connsiteY2" fmla="*/ 849997 h 2808567"/>
                <a:gd name="connsiteX3" fmla="*/ 2163475 w 2163475"/>
                <a:gd name="connsiteY3" fmla="*/ 0 h 2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75" h="2808567">
                  <a:moveTo>
                    <a:pt x="0" y="2808567"/>
                  </a:moveTo>
                  <a:cubicBezTo>
                    <a:pt x="58872" y="2709427"/>
                    <a:pt x="119632" y="2454418"/>
                    <a:pt x="288440" y="2127990"/>
                  </a:cubicBezTo>
                  <a:cubicBezTo>
                    <a:pt x="457248" y="1801562"/>
                    <a:pt x="700345" y="1204662"/>
                    <a:pt x="1012851" y="849997"/>
                  </a:cubicBezTo>
                  <a:cubicBezTo>
                    <a:pt x="1325357" y="495332"/>
                    <a:pt x="1693575" y="307975"/>
                    <a:pt x="2163475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6319610" y="4365104"/>
              <a:ext cx="62865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he-IL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קבוצה 5"/>
          <p:cNvGrpSpPr/>
          <p:nvPr/>
        </p:nvGrpSpPr>
        <p:grpSpPr>
          <a:xfrm>
            <a:off x="6948264" y="2816557"/>
            <a:ext cx="894242" cy="1071570"/>
            <a:chOff x="6948264" y="3150925"/>
            <a:chExt cx="894242" cy="1071570"/>
          </a:xfrm>
        </p:grpSpPr>
        <p:sp>
          <p:nvSpPr>
            <p:cNvPr id="11" name="צורה חופשית 10"/>
            <p:cNvSpPr/>
            <p:nvPr/>
          </p:nvSpPr>
          <p:spPr bwMode="auto">
            <a:xfrm rot="20462898" flipH="1" flipV="1">
              <a:off x="7271002" y="3150925"/>
              <a:ext cx="571504" cy="1071570"/>
            </a:xfrm>
            <a:custGeom>
              <a:avLst/>
              <a:gdLst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828800 w 3078480"/>
                <a:gd name="connsiteY2" fmla="*/ 640080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1959033 w 3078480"/>
                <a:gd name="connsiteY2" fmla="*/ 658692 h 2362200"/>
                <a:gd name="connsiteX3" fmla="*/ 3078480 w 3078480"/>
                <a:gd name="connsiteY3" fmla="*/ 0 h 2362200"/>
                <a:gd name="connsiteX0" fmla="*/ 0 w 3078480"/>
                <a:gd name="connsiteY0" fmla="*/ 2362200 h 2362200"/>
                <a:gd name="connsiteX1" fmla="*/ 822960 w 3078480"/>
                <a:gd name="connsiteY1" fmla="*/ 1478280 h 2362200"/>
                <a:gd name="connsiteX2" fmla="*/ 3078480 w 3078480"/>
                <a:gd name="connsiteY2" fmla="*/ 0 h 2362200"/>
                <a:gd name="connsiteX0" fmla="*/ 0 w 3078480"/>
                <a:gd name="connsiteY0" fmla="*/ 2362200 h 2362200"/>
                <a:gd name="connsiteX1" fmla="*/ 1399309 w 3078480"/>
                <a:gd name="connsiteY1" fmla="*/ 1169745 h 2362200"/>
                <a:gd name="connsiteX2" fmla="*/ 3078480 w 3078480"/>
                <a:gd name="connsiteY2" fmla="*/ 0 h 2362200"/>
                <a:gd name="connsiteX0" fmla="*/ 0 w 2238895"/>
                <a:gd name="connsiteY0" fmla="*/ 2555262 h 2555262"/>
                <a:gd name="connsiteX1" fmla="*/ 1399309 w 2238895"/>
                <a:gd name="connsiteY1" fmla="*/ 1362807 h 2555262"/>
                <a:gd name="connsiteX2" fmla="*/ 2238895 w 2238895"/>
                <a:gd name="connsiteY2" fmla="*/ 0 h 255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895" h="2555262">
                  <a:moveTo>
                    <a:pt x="0" y="2555262"/>
                  </a:moveTo>
                  <a:cubicBezTo>
                    <a:pt x="259080" y="2256812"/>
                    <a:pt x="1026160" y="1788684"/>
                    <a:pt x="1399309" y="1362807"/>
                  </a:cubicBezTo>
                  <a:cubicBezTo>
                    <a:pt x="1772458" y="936930"/>
                    <a:pt x="1768995" y="307975"/>
                    <a:pt x="2238895" y="0"/>
                  </a:cubicBezTo>
                </a:path>
              </a:pathLst>
            </a:custGeom>
            <a:noFill/>
            <a:ln w="76200" cap="flat" cmpd="sng" algn="ctr">
              <a:solidFill>
                <a:srgbClr val="74120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6948264" y="3284984"/>
              <a:ext cx="628654" cy="58477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83568" y="5805264"/>
            <a:ext cx="770413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300" b="0" dirty="0" smtClean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זרמי הסילון הסובטרופיים נראים חלשים משום שהמפה נמצאת מתחת לגובה העיקרי שלהם, 200 מ"ב</a:t>
            </a:r>
            <a:endParaRPr lang="en-US" altLang="he-IL" sz="23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187450" y="2353856"/>
            <a:ext cx="6767513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36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גלים באטמוספרה </a:t>
            </a:r>
            <a:r>
              <a:rPr lang="he-IL" altLang="he-IL" sz="3600" b="0" dirty="0" err="1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ברוקלינית</a:t>
            </a:r>
            <a:endParaRPr lang="he-IL" altLang="he-IL" sz="3600" b="0" dirty="0">
              <a:solidFill>
                <a:schemeClr val="accent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36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(גלי </a:t>
            </a:r>
            <a:r>
              <a:rPr lang="he-IL" altLang="he-IL" sz="3600" b="0" dirty="0" err="1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רוסבי</a:t>
            </a:r>
            <a:r>
              <a:rPr lang="he-IL" altLang="he-IL" sz="36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b="0" dirty="0">
              <a:solidFill>
                <a:schemeClr val="accent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גורם מרכזי בקווי הרוחב הבינוניים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31640" y="116632"/>
            <a:ext cx="67675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600" b="0" dirty="0" smtClean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מהווים דפוס </a:t>
            </a:r>
            <a:r>
              <a:rPr lang="he-IL" altLang="he-IL" sz="26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מרכזי בזרימת הרום</a:t>
            </a:r>
          </a:p>
        </p:txBody>
      </p:sp>
      <p:pic>
        <p:nvPicPr>
          <p:cNvPr id="9219" name="Picture 3" descr="Composite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1248"/>
            <a:ext cx="6480720" cy="172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omposite Pl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45782" cy="360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1585243"/>
            <a:ext cx="748883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e-IL" altLang="he-IL" sz="23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היטל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e-IL" altLang="he-IL" sz="23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מרקטור</a:t>
            </a:r>
          </a:p>
          <a:p>
            <a:pPr algn="l" eaLnBrk="1" hangingPunct="1">
              <a:spcBef>
                <a:spcPct val="0"/>
              </a:spcBef>
              <a:buFontTx/>
              <a:buNone/>
            </a:pPr>
            <a:endParaRPr lang="he-IL" altLang="he-IL" sz="2300" b="0" dirty="0" smtClean="0"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endParaRPr lang="he-IL" altLang="he-IL" sz="2300" b="0" dirty="0"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endParaRPr lang="he-IL" altLang="he-IL" sz="2300" b="0" dirty="0" smtClean="0"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endParaRPr lang="he-IL" altLang="he-IL" sz="2300" b="0" dirty="0"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endParaRPr lang="he-IL" altLang="he-IL" sz="2300" b="0" dirty="0" smtClean="0"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he-IL" altLang="he-IL" sz="23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היטל פולארי</a:t>
            </a:r>
            <a:endParaRPr lang="he-IL" altLang="he-IL" sz="2300" b="0" dirty="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59632" y="643335"/>
            <a:ext cx="6767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200" b="0" dirty="0" smtClean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קווי הגובה ברום, המיצגים את קווי הזרימה, משקפים את האופי הגלי שלה</a:t>
            </a:r>
            <a:endParaRPr lang="he-IL" altLang="he-IL" sz="2200" b="0" dirty="0">
              <a:solidFill>
                <a:schemeClr val="accent2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396056" y="332656"/>
            <a:ext cx="8280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3600" b="0" dirty="0" err="1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ציקלוגנזה</a:t>
            </a:r>
            <a:endParaRPr lang="he-IL" altLang="he-IL" sz="36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he-IL" altLang="he-IL" sz="36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he-IL" altLang="he-IL" sz="36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he-IL" altLang="he-IL" sz="2800" b="0" dirty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he-IL" altLang="he-IL" sz="28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endParaRPr lang="he-IL" altLang="he-IL" sz="28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endParaRPr lang="he-IL" altLang="he-IL" sz="2800" b="0" dirty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endParaRPr lang="he-IL" altLang="he-IL" sz="2800" b="0" dirty="0" smtClean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endParaRPr lang="he-IL" altLang="he-IL" sz="2800" b="0" dirty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he-IL" altLang="he-IL" sz="2600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ישנם 4 </a:t>
            </a:r>
            <a:r>
              <a:rPr lang="he-IL" altLang="he-IL" sz="2600" b="0" dirty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תהליכי </a:t>
            </a:r>
            <a:r>
              <a:rPr lang="he-IL" altLang="he-IL" sz="2600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היווצרות של </a:t>
            </a:r>
            <a:r>
              <a:rPr lang="he-IL" altLang="he-IL" sz="2600" b="0" dirty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שקעים </a:t>
            </a:r>
            <a:r>
              <a:rPr lang="he-IL" altLang="he-IL" sz="2600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ברומטריים.</a:t>
            </a:r>
            <a:endParaRPr lang="he-IL" altLang="he-IL" sz="2600" b="0" dirty="0">
              <a:solidFill>
                <a:srgbClr val="002060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he-IL" altLang="he-IL" sz="2600" b="0" dirty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כל שקע מכונה על שם התהליך שיצר </a:t>
            </a:r>
            <a:r>
              <a:rPr lang="he-IL" altLang="he-IL" sz="2600" b="0" dirty="0" smtClean="0">
                <a:solidFill>
                  <a:srgbClr val="00206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אותו. </a:t>
            </a:r>
            <a:endParaRPr lang="en-US" altLang="he-IL" sz="2600" b="0" dirty="0">
              <a:solidFill>
                <a:srgbClr val="002060"/>
              </a:solidFill>
              <a:cs typeface="Guttman Hatzvi" panose="02010401010101010101" pitchFamily="2" charset="-79"/>
            </a:endParaRPr>
          </a:p>
        </p:txBody>
      </p:sp>
      <p:sp>
        <p:nvSpPr>
          <p:cNvPr id="2" name="AutoShape 2" descr="מציג את photo.PNG"/>
          <p:cNvSpPr>
            <a:spLocks noChangeAspect="1" noChangeArrowheads="1"/>
          </p:cNvSpPr>
          <p:nvPr/>
        </p:nvSpPr>
        <p:spPr bwMode="auto">
          <a:xfrm>
            <a:off x="-61913" y="-136525"/>
            <a:ext cx="30480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sz="3200"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7294612" cy="410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6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79388" y="249222"/>
            <a:ext cx="8748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מנגנון ההיווצרות מבוסס על שמור </a:t>
            </a:r>
            <a:r>
              <a:rPr lang="he-IL" altLang="he-IL" sz="2400" b="0" dirty="0" err="1">
                <a:latin typeface="Guttman Hatzvi" panose="02010401010101010101" pitchFamily="2" charset="-79"/>
                <a:cs typeface="Guttman Hatzvi" panose="02010401010101010101" pitchFamily="2" charset="-79"/>
              </a:rPr>
              <a:t>העירבוליות</a:t>
            </a:r>
            <a:r>
              <a:rPr lang="he-IL" alt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 המוחלטת</a:t>
            </a:r>
            <a:endParaRPr lang="en-US" altLang="he-IL" sz="2400" b="0" dirty="0">
              <a:cs typeface="Guttman Hatzvi" panose="02010401010101010101" pitchFamily="2" charset="-79"/>
            </a:endParaRPr>
          </a:p>
        </p:txBody>
      </p:sp>
      <p:sp>
        <p:nvSpPr>
          <p:cNvPr id="10243" name="Text Box 8"/>
          <p:cNvSpPr txBox="1">
            <a:spLocks noChangeArrowheads="1"/>
          </p:cNvSpPr>
          <p:nvPr/>
        </p:nvSpPr>
        <p:spPr bwMode="auto">
          <a:xfrm>
            <a:off x="0" y="2166922"/>
            <a:ext cx="2124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400"/>
              <a:t>זרימה מערבית</a:t>
            </a:r>
            <a:endParaRPr lang="en-US" altLang="he-IL" sz="2400"/>
          </a:p>
        </p:txBody>
      </p:sp>
      <p:grpSp>
        <p:nvGrpSpPr>
          <p:cNvPr id="10244" name="Group 16"/>
          <p:cNvGrpSpPr>
            <a:grpSpLocks/>
          </p:cNvGrpSpPr>
          <p:nvPr/>
        </p:nvGrpSpPr>
        <p:grpSpPr bwMode="auto">
          <a:xfrm flipV="1">
            <a:off x="395288" y="2311384"/>
            <a:ext cx="8128000" cy="2974975"/>
            <a:chOff x="340" y="1102"/>
            <a:chExt cx="5120" cy="1874"/>
          </a:xfrm>
        </p:grpSpPr>
        <p:sp>
          <p:nvSpPr>
            <p:cNvPr id="10253" name="Freeform 10"/>
            <p:cNvSpPr>
              <a:spLocks/>
            </p:cNvSpPr>
            <p:nvPr/>
          </p:nvSpPr>
          <p:spPr bwMode="auto">
            <a:xfrm>
              <a:off x="340" y="1102"/>
              <a:ext cx="5120" cy="766"/>
            </a:xfrm>
            <a:custGeom>
              <a:avLst/>
              <a:gdLst>
                <a:gd name="T0" fmla="*/ 0 w 5120"/>
                <a:gd name="T1" fmla="*/ 542 h 766"/>
                <a:gd name="T2" fmla="*/ 864 w 5120"/>
                <a:gd name="T3" fmla="*/ 530 h 766"/>
                <a:gd name="T4" fmla="*/ 1088 w 5120"/>
                <a:gd name="T5" fmla="*/ 458 h 766"/>
                <a:gd name="T6" fmla="*/ 1844 w 5120"/>
                <a:gd name="T7" fmla="*/ 62 h 766"/>
                <a:gd name="T8" fmla="*/ 2912 w 5120"/>
                <a:gd name="T9" fmla="*/ 758 h 766"/>
                <a:gd name="T10" fmla="*/ 4124 w 5120"/>
                <a:gd name="T11" fmla="*/ 14 h 766"/>
                <a:gd name="T12" fmla="*/ 5120 w 5120"/>
                <a:gd name="T13" fmla="*/ 674 h 7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20"/>
                <a:gd name="T22" fmla="*/ 0 h 766"/>
                <a:gd name="T23" fmla="*/ 5120 w 5120"/>
                <a:gd name="T24" fmla="*/ 766 h 7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20" h="766">
                  <a:moveTo>
                    <a:pt x="0" y="542"/>
                  </a:moveTo>
                  <a:cubicBezTo>
                    <a:pt x="144" y="540"/>
                    <a:pt x="683" y="544"/>
                    <a:pt x="864" y="530"/>
                  </a:cubicBezTo>
                  <a:cubicBezTo>
                    <a:pt x="1045" y="516"/>
                    <a:pt x="925" y="536"/>
                    <a:pt x="1088" y="458"/>
                  </a:cubicBezTo>
                  <a:cubicBezTo>
                    <a:pt x="1251" y="380"/>
                    <a:pt x="1540" y="12"/>
                    <a:pt x="1844" y="62"/>
                  </a:cubicBezTo>
                  <a:cubicBezTo>
                    <a:pt x="2148" y="112"/>
                    <a:pt x="2532" y="766"/>
                    <a:pt x="2912" y="758"/>
                  </a:cubicBezTo>
                  <a:cubicBezTo>
                    <a:pt x="3292" y="750"/>
                    <a:pt x="3756" y="28"/>
                    <a:pt x="4124" y="14"/>
                  </a:cubicBezTo>
                  <a:cubicBezTo>
                    <a:pt x="4492" y="0"/>
                    <a:pt x="4913" y="537"/>
                    <a:pt x="5120" y="674"/>
                  </a:cubicBezTo>
                </a:path>
              </a:pathLst>
            </a:custGeom>
            <a:noFill/>
            <a:ln w="57150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54" name="Freeform 13"/>
            <p:cNvSpPr>
              <a:spLocks/>
            </p:cNvSpPr>
            <p:nvPr/>
          </p:nvSpPr>
          <p:spPr bwMode="auto">
            <a:xfrm>
              <a:off x="340" y="2210"/>
              <a:ext cx="5120" cy="766"/>
            </a:xfrm>
            <a:custGeom>
              <a:avLst/>
              <a:gdLst>
                <a:gd name="T0" fmla="*/ 0 w 5120"/>
                <a:gd name="T1" fmla="*/ 542 h 766"/>
                <a:gd name="T2" fmla="*/ 864 w 5120"/>
                <a:gd name="T3" fmla="*/ 530 h 766"/>
                <a:gd name="T4" fmla="*/ 1088 w 5120"/>
                <a:gd name="T5" fmla="*/ 458 h 766"/>
                <a:gd name="T6" fmla="*/ 1844 w 5120"/>
                <a:gd name="T7" fmla="*/ 62 h 766"/>
                <a:gd name="T8" fmla="*/ 2912 w 5120"/>
                <a:gd name="T9" fmla="*/ 758 h 766"/>
                <a:gd name="T10" fmla="*/ 4124 w 5120"/>
                <a:gd name="T11" fmla="*/ 14 h 766"/>
                <a:gd name="T12" fmla="*/ 5120 w 5120"/>
                <a:gd name="T13" fmla="*/ 674 h 7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20"/>
                <a:gd name="T22" fmla="*/ 0 h 766"/>
                <a:gd name="T23" fmla="*/ 5120 w 5120"/>
                <a:gd name="T24" fmla="*/ 766 h 7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20" h="766">
                  <a:moveTo>
                    <a:pt x="0" y="542"/>
                  </a:moveTo>
                  <a:cubicBezTo>
                    <a:pt x="144" y="540"/>
                    <a:pt x="683" y="544"/>
                    <a:pt x="864" y="530"/>
                  </a:cubicBezTo>
                  <a:cubicBezTo>
                    <a:pt x="1045" y="516"/>
                    <a:pt x="925" y="536"/>
                    <a:pt x="1088" y="458"/>
                  </a:cubicBezTo>
                  <a:cubicBezTo>
                    <a:pt x="1251" y="380"/>
                    <a:pt x="1540" y="12"/>
                    <a:pt x="1844" y="62"/>
                  </a:cubicBezTo>
                  <a:cubicBezTo>
                    <a:pt x="2148" y="112"/>
                    <a:pt x="2532" y="766"/>
                    <a:pt x="2912" y="758"/>
                  </a:cubicBezTo>
                  <a:cubicBezTo>
                    <a:pt x="3292" y="750"/>
                    <a:pt x="3756" y="28"/>
                    <a:pt x="4124" y="14"/>
                  </a:cubicBezTo>
                  <a:cubicBezTo>
                    <a:pt x="4492" y="0"/>
                    <a:pt x="4913" y="537"/>
                    <a:pt x="5120" y="674"/>
                  </a:cubicBezTo>
                </a:path>
              </a:pathLst>
            </a:custGeom>
            <a:noFill/>
            <a:ln w="57150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245" name="Line 15"/>
          <p:cNvSpPr>
            <a:spLocks noChangeShapeType="1"/>
          </p:cNvSpPr>
          <p:nvPr/>
        </p:nvSpPr>
        <p:spPr bwMode="auto">
          <a:xfrm>
            <a:off x="395288" y="3678222"/>
            <a:ext cx="81375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246" name="Line 17"/>
          <p:cNvSpPr>
            <a:spLocks noChangeShapeType="1"/>
          </p:cNvSpPr>
          <p:nvPr/>
        </p:nvSpPr>
        <p:spPr bwMode="auto">
          <a:xfrm flipH="1">
            <a:off x="2339975" y="2022459"/>
            <a:ext cx="0" cy="720725"/>
          </a:xfrm>
          <a:prstGeom prst="line">
            <a:avLst/>
          </a:prstGeom>
          <a:noFill/>
          <a:ln w="114300">
            <a:solidFill>
              <a:srgbClr val="77777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247" name="Text Box 19"/>
          <p:cNvSpPr txBox="1">
            <a:spLocks noChangeArrowheads="1"/>
          </p:cNvSpPr>
          <p:nvPr/>
        </p:nvSpPr>
        <p:spPr bwMode="auto">
          <a:xfrm>
            <a:off x="1619250" y="1536684"/>
            <a:ext cx="1728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000">
                <a:cs typeface="Guttman Yad-Brush" pitchFamily="2" charset="-79"/>
              </a:rPr>
              <a:t>הטיה קלה דרומה</a:t>
            </a:r>
            <a:endParaRPr lang="en-US" altLang="he-IL" sz="2000">
              <a:cs typeface="Guttman Yad-Brush" pitchFamily="2" charset="-79"/>
            </a:endParaRPr>
          </a:p>
        </p:txBody>
      </p:sp>
      <p:graphicFrame>
        <p:nvGraphicFramePr>
          <p:cNvPr id="1024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376183"/>
              </p:ext>
            </p:extLst>
          </p:nvPr>
        </p:nvGraphicFramePr>
        <p:xfrm>
          <a:off x="454025" y="3062272"/>
          <a:ext cx="105886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" name="Equation" r:id="rId4" imgW="431800" imgH="457200" progId="">
                  <p:embed/>
                </p:oleObj>
              </mc:Choice>
              <mc:Fallback>
                <p:oleObj name="Equation" r:id="rId4" imgW="431800" imgH="45720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3062272"/>
                        <a:ext cx="1058863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603863"/>
              </p:ext>
            </p:extLst>
          </p:nvPr>
        </p:nvGraphicFramePr>
        <p:xfrm>
          <a:off x="2613025" y="3751247"/>
          <a:ext cx="9509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0" name="Equation" r:id="rId6" imgW="431800" imgH="457200" progId="">
                  <p:embed/>
                </p:oleObj>
              </mc:Choice>
              <mc:Fallback>
                <p:oleObj name="Equation" r:id="rId6" imgW="431800" imgH="45720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751247"/>
                        <a:ext cx="9509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653300"/>
              </p:ext>
            </p:extLst>
          </p:nvPr>
        </p:nvGraphicFramePr>
        <p:xfrm>
          <a:off x="4557713" y="2598722"/>
          <a:ext cx="9509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1" name="Equation" r:id="rId8" imgW="431800" imgH="457200" progId="">
                  <p:embed/>
                </p:oleObj>
              </mc:Choice>
              <mc:Fallback>
                <p:oleObj name="Equation" r:id="rId8" imgW="431800" imgH="457200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2598722"/>
                        <a:ext cx="9509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736762"/>
              </p:ext>
            </p:extLst>
          </p:nvPr>
        </p:nvGraphicFramePr>
        <p:xfrm>
          <a:off x="2347913" y="727059"/>
          <a:ext cx="41021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2" name="Equation" r:id="rId10" imgW="1219200" imgH="228600" progId="">
                  <p:embed/>
                </p:oleObj>
              </mc:Choice>
              <mc:Fallback>
                <p:oleObj name="Equation" r:id="rId10" imgW="1219200" imgH="22860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727059"/>
                        <a:ext cx="410210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179388" y="5694347"/>
            <a:ext cx="8820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משמעות </a:t>
            </a:r>
            <a:r>
              <a:rPr lang="he-IL" altLang="he-IL" sz="24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תרמית </a:t>
            </a:r>
            <a:r>
              <a:rPr lang="he-IL" alt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– תנועה </a:t>
            </a:r>
            <a:r>
              <a:rPr lang="he-IL" altLang="he-IL" sz="2400" b="0" dirty="0" err="1">
                <a:latin typeface="Guttman Hatzvi" panose="02010401010101010101" pitchFamily="2" charset="-79"/>
                <a:cs typeface="Guttman Hatzvi" panose="02010401010101010101" pitchFamily="2" charset="-79"/>
              </a:rPr>
              <a:t>מרידיונאלית</a:t>
            </a:r>
            <a:r>
              <a:rPr lang="he-IL" alt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 של אויר בין קווי הרוחב השונים התורמת להשוואת הטמפרטורות ביניהם</a:t>
            </a:r>
            <a:endParaRPr lang="en-US" altLang="he-IL" sz="2400" b="0" dirty="0"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2800360" y="195256"/>
            <a:ext cx="327183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5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גלי </a:t>
            </a:r>
            <a:r>
              <a:rPr lang="he-IL" altLang="he-IL" sz="2500" b="0" dirty="0" err="1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רוסבי</a:t>
            </a:r>
            <a:r>
              <a:rPr lang="he-IL" altLang="he-IL" sz="25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הארוכים</a:t>
            </a:r>
            <a:endParaRPr lang="en-US" altLang="he-IL" sz="25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547813" y="6146800"/>
            <a:ext cx="1462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200" b="0" dirty="0">
                <a:solidFill>
                  <a:srgbClr val="CC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גל מס. 4</a:t>
            </a:r>
            <a:endParaRPr lang="en-US" altLang="he-IL" sz="2200" b="0" dirty="0">
              <a:solidFill>
                <a:srgbClr val="CC0000"/>
              </a:solidFill>
              <a:cs typeface="Guttman Hatzvi" panose="02010401010101010101" pitchFamily="2" charset="-79"/>
            </a:endParaRP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6227763" y="6148388"/>
            <a:ext cx="1462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he-IL" altLang="he-IL" sz="22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גל מס. 3</a:t>
            </a:r>
            <a:endParaRPr lang="en-US" altLang="he-IL" sz="22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4530725" y="853438"/>
            <a:ext cx="4613275" cy="5004454"/>
            <a:chOff x="4530725" y="853438"/>
            <a:chExt cx="4613275" cy="5004454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530725" y="1393842"/>
              <a:ext cx="4613275" cy="4464050"/>
              <a:chOff x="2854" y="742"/>
              <a:chExt cx="2974" cy="2915"/>
            </a:xfrm>
          </p:grpSpPr>
          <p:pic>
            <p:nvPicPr>
              <p:cNvPr id="11271" name="Picture 14" descr="14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6" r="5026"/>
              <a:stretch>
                <a:fillRect/>
              </a:stretch>
            </p:blipFill>
            <p:spPr bwMode="auto">
              <a:xfrm>
                <a:off x="2854" y="742"/>
                <a:ext cx="2974" cy="2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2" name="Freeform 9"/>
              <p:cNvSpPr>
                <a:spLocks/>
              </p:cNvSpPr>
              <p:nvPr/>
            </p:nvSpPr>
            <p:spPr bwMode="auto">
              <a:xfrm>
                <a:off x="3606" y="1226"/>
                <a:ext cx="1736" cy="1859"/>
              </a:xfrm>
              <a:custGeom>
                <a:avLst/>
                <a:gdLst>
                  <a:gd name="T0" fmla="*/ 516 w 1796"/>
                  <a:gd name="T1" fmla="*/ 0 h 1898"/>
                  <a:gd name="T2" fmla="*/ 224 w 1796"/>
                  <a:gd name="T3" fmla="*/ 242 h 1898"/>
                  <a:gd name="T4" fmla="*/ 236 w 1796"/>
                  <a:gd name="T5" fmla="*/ 864 h 1898"/>
                  <a:gd name="T6" fmla="*/ 0 w 1796"/>
                  <a:gd name="T7" fmla="*/ 1600 h 1898"/>
                  <a:gd name="T8" fmla="*/ 236 w 1796"/>
                  <a:gd name="T9" fmla="*/ 1819 h 1898"/>
                  <a:gd name="T10" fmla="*/ 853 w 1796"/>
                  <a:gd name="T11" fmla="*/ 1589 h 1898"/>
                  <a:gd name="T12" fmla="*/ 1200 w 1796"/>
                  <a:gd name="T13" fmla="*/ 1531 h 1898"/>
                  <a:gd name="T14" fmla="*/ 1604 w 1796"/>
                  <a:gd name="T15" fmla="*/ 1370 h 1898"/>
                  <a:gd name="T16" fmla="*/ 1650 w 1796"/>
                  <a:gd name="T17" fmla="*/ 1055 h 1898"/>
                  <a:gd name="T18" fmla="*/ 1516 w 1796"/>
                  <a:gd name="T19" fmla="*/ 802 h 1898"/>
                  <a:gd name="T20" fmla="*/ 1189 w 1796"/>
                  <a:gd name="T21" fmla="*/ 633 h 1898"/>
                  <a:gd name="T22" fmla="*/ 953 w 1796"/>
                  <a:gd name="T23" fmla="*/ 357 h 1898"/>
                  <a:gd name="T24" fmla="*/ 763 w 1796"/>
                  <a:gd name="T25" fmla="*/ 104 h 1898"/>
                  <a:gd name="T26" fmla="*/ 516 w 1796"/>
                  <a:gd name="T27" fmla="*/ 0 h 18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96"/>
                  <a:gd name="T43" fmla="*/ 0 h 1898"/>
                  <a:gd name="T44" fmla="*/ 1796 w 1796"/>
                  <a:gd name="T45" fmla="*/ 1898 h 18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96" h="1898">
                    <a:moveTo>
                      <a:pt x="552" y="0"/>
                    </a:moveTo>
                    <a:cubicBezTo>
                      <a:pt x="429" y="19"/>
                      <a:pt x="290" y="102"/>
                      <a:pt x="240" y="252"/>
                    </a:cubicBezTo>
                    <a:cubicBezTo>
                      <a:pt x="190" y="402"/>
                      <a:pt x="292" y="664"/>
                      <a:pt x="252" y="900"/>
                    </a:cubicBezTo>
                    <a:cubicBezTo>
                      <a:pt x="212" y="1136"/>
                      <a:pt x="0" y="1502"/>
                      <a:pt x="0" y="1668"/>
                    </a:cubicBezTo>
                    <a:cubicBezTo>
                      <a:pt x="0" y="1834"/>
                      <a:pt x="100" y="1898"/>
                      <a:pt x="252" y="1896"/>
                    </a:cubicBezTo>
                    <a:cubicBezTo>
                      <a:pt x="404" y="1894"/>
                      <a:pt x="740" y="1706"/>
                      <a:pt x="912" y="1656"/>
                    </a:cubicBezTo>
                    <a:cubicBezTo>
                      <a:pt x="1084" y="1606"/>
                      <a:pt x="1150" y="1634"/>
                      <a:pt x="1284" y="1596"/>
                    </a:cubicBezTo>
                    <a:cubicBezTo>
                      <a:pt x="1418" y="1558"/>
                      <a:pt x="1636" y="1511"/>
                      <a:pt x="1716" y="1428"/>
                    </a:cubicBezTo>
                    <a:cubicBezTo>
                      <a:pt x="1796" y="1345"/>
                      <a:pt x="1782" y="1199"/>
                      <a:pt x="1766" y="1100"/>
                    </a:cubicBezTo>
                    <a:cubicBezTo>
                      <a:pt x="1750" y="1001"/>
                      <a:pt x="1704" y="909"/>
                      <a:pt x="1622" y="836"/>
                    </a:cubicBezTo>
                    <a:cubicBezTo>
                      <a:pt x="1540" y="763"/>
                      <a:pt x="1372" y="737"/>
                      <a:pt x="1272" y="660"/>
                    </a:cubicBezTo>
                    <a:cubicBezTo>
                      <a:pt x="1172" y="583"/>
                      <a:pt x="1096" y="464"/>
                      <a:pt x="1020" y="372"/>
                    </a:cubicBezTo>
                    <a:cubicBezTo>
                      <a:pt x="944" y="280"/>
                      <a:pt x="894" y="170"/>
                      <a:pt x="816" y="108"/>
                    </a:cubicBezTo>
                    <a:cubicBezTo>
                      <a:pt x="738" y="46"/>
                      <a:pt x="607" y="22"/>
                      <a:pt x="552" y="0"/>
                    </a:cubicBezTo>
                    <a:close/>
                  </a:path>
                </a:pathLst>
              </a:cu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2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515934" y="853438"/>
              <a:ext cx="2214578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200" b="0" dirty="0" smtClean="0">
                  <a:latin typeface="Guttman Hatzvi" panose="02010401010101010101" pitchFamily="2" charset="-79"/>
                  <a:cs typeface="Guttman Hatzvi" panose="02010401010101010101" pitchFamily="2" charset="-79"/>
                </a:rPr>
                <a:t>מהו מספר הגל?</a:t>
              </a:r>
              <a:endParaRPr 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</p:grpSp>
      <p:grpSp>
        <p:nvGrpSpPr>
          <p:cNvPr id="13" name="קבוצה 12"/>
          <p:cNvGrpSpPr/>
          <p:nvPr/>
        </p:nvGrpSpPr>
        <p:grpSpPr>
          <a:xfrm>
            <a:off x="-36513" y="838198"/>
            <a:ext cx="4613276" cy="5019694"/>
            <a:chOff x="-36513" y="785794"/>
            <a:chExt cx="4613276" cy="5019694"/>
          </a:xfrm>
        </p:grpSpPr>
        <p:grpSp>
          <p:nvGrpSpPr>
            <p:cNvPr id="2" name="Group 16"/>
            <p:cNvGrpSpPr>
              <a:grpSpLocks/>
            </p:cNvGrpSpPr>
            <p:nvPr/>
          </p:nvGrpSpPr>
          <p:grpSpPr bwMode="auto">
            <a:xfrm>
              <a:off x="-36513" y="1341438"/>
              <a:ext cx="4613276" cy="4464050"/>
              <a:chOff x="22" y="742"/>
              <a:chExt cx="2974" cy="2915"/>
            </a:xfrm>
          </p:grpSpPr>
          <p:pic>
            <p:nvPicPr>
              <p:cNvPr id="11273" name="Picture 3" descr="14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6" r="5026"/>
              <a:stretch>
                <a:fillRect/>
              </a:stretch>
            </p:blipFill>
            <p:spPr bwMode="auto">
              <a:xfrm>
                <a:off x="22" y="742"/>
                <a:ext cx="2974" cy="2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4" name="Freeform 5"/>
              <p:cNvSpPr>
                <a:spLocks/>
              </p:cNvSpPr>
              <p:nvPr/>
            </p:nvSpPr>
            <p:spPr bwMode="auto">
              <a:xfrm>
                <a:off x="485" y="1117"/>
                <a:ext cx="2085" cy="2084"/>
              </a:xfrm>
              <a:custGeom>
                <a:avLst/>
                <a:gdLst>
                  <a:gd name="T0" fmla="*/ 1032 w 2157"/>
                  <a:gd name="T1" fmla="*/ 19 h 2127"/>
                  <a:gd name="T2" fmla="*/ 798 w 2157"/>
                  <a:gd name="T3" fmla="*/ 168 h 2127"/>
                  <a:gd name="T4" fmla="*/ 617 w 2157"/>
                  <a:gd name="T5" fmla="*/ 595 h 2127"/>
                  <a:gd name="T6" fmla="*/ 188 w 2157"/>
                  <a:gd name="T7" fmla="*/ 816 h 2127"/>
                  <a:gd name="T8" fmla="*/ 3 w 2157"/>
                  <a:gd name="T9" fmla="*/ 1078 h 2127"/>
                  <a:gd name="T10" fmla="*/ 171 w 2157"/>
                  <a:gd name="T11" fmla="*/ 1370 h 2127"/>
                  <a:gd name="T12" fmla="*/ 586 w 2157"/>
                  <a:gd name="T13" fmla="*/ 1485 h 2127"/>
                  <a:gd name="T14" fmla="*/ 742 w 2157"/>
                  <a:gd name="T15" fmla="*/ 1842 h 2127"/>
                  <a:gd name="T16" fmla="*/ 1023 w 2157"/>
                  <a:gd name="T17" fmla="*/ 2026 h 2127"/>
                  <a:gd name="T18" fmla="*/ 1191 w 2157"/>
                  <a:gd name="T19" fmla="*/ 1934 h 2127"/>
                  <a:gd name="T20" fmla="*/ 1427 w 2157"/>
                  <a:gd name="T21" fmla="*/ 1566 h 2127"/>
                  <a:gd name="T22" fmla="*/ 1841 w 2157"/>
                  <a:gd name="T23" fmla="*/ 1354 h 2127"/>
                  <a:gd name="T24" fmla="*/ 2010 w 2157"/>
                  <a:gd name="T25" fmla="*/ 1124 h 2127"/>
                  <a:gd name="T26" fmla="*/ 1875 w 2157"/>
                  <a:gd name="T27" fmla="*/ 871 h 2127"/>
                  <a:gd name="T28" fmla="*/ 1561 w 2157"/>
                  <a:gd name="T29" fmla="*/ 779 h 2127"/>
                  <a:gd name="T30" fmla="*/ 1347 w 2157"/>
                  <a:gd name="T31" fmla="*/ 619 h 2127"/>
                  <a:gd name="T32" fmla="*/ 1272 w 2157"/>
                  <a:gd name="T33" fmla="*/ 203 h 2127"/>
                  <a:gd name="T34" fmla="*/ 1032 w 2157"/>
                  <a:gd name="T35" fmla="*/ 19 h 21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157"/>
                  <a:gd name="T55" fmla="*/ 0 h 2127"/>
                  <a:gd name="T56" fmla="*/ 2157 w 2157"/>
                  <a:gd name="T57" fmla="*/ 2127 h 212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157" h="2127">
                    <a:moveTo>
                      <a:pt x="1105" y="19"/>
                    </a:moveTo>
                    <a:cubicBezTo>
                      <a:pt x="1021" y="13"/>
                      <a:pt x="929" y="75"/>
                      <a:pt x="855" y="175"/>
                    </a:cubicBezTo>
                    <a:cubicBezTo>
                      <a:pt x="781" y="275"/>
                      <a:pt x="769" y="507"/>
                      <a:pt x="660" y="620"/>
                    </a:cubicBezTo>
                    <a:cubicBezTo>
                      <a:pt x="551" y="733"/>
                      <a:pt x="311" y="766"/>
                      <a:pt x="202" y="850"/>
                    </a:cubicBezTo>
                    <a:cubicBezTo>
                      <a:pt x="93" y="934"/>
                      <a:pt x="6" y="1027"/>
                      <a:pt x="3" y="1123"/>
                    </a:cubicBezTo>
                    <a:cubicBezTo>
                      <a:pt x="0" y="1219"/>
                      <a:pt x="79" y="1356"/>
                      <a:pt x="183" y="1427"/>
                    </a:cubicBezTo>
                    <a:cubicBezTo>
                      <a:pt x="287" y="1498"/>
                      <a:pt x="525" y="1465"/>
                      <a:pt x="627" y="1547"/>
                    </a:cubicBezTo>
                    <a:cubicBezTo>
                      <a:pt x="729" y="1629"/>
                      <a:pt x="717" y="1825"/>
                      <a:pt x="795" y="1919"/>
                    </a:cubicBezTo>
                    <a:cubicBezTo>
                      <a:pt x="873" y="2013"/>
                      <a:pt x="1015" y="2095"/>
                      <a:pt x="1095" y="2111"/>
                    </a:cubicBezTo>
                    <a:cubicBezTo>
                      <a:pt x="1175" y="2127"/>
                      <a:pt x="1203" y="2095"/>
                      <a:pt x="1275" y="2015"/>
                    </a:cubicBezTo>
                    <a:cubicBezTo>
                      <a:pt x="1347" y="1935"/>
                      <a:pt x="1411" y="1732"/>
                      <a:pt x="1527" y="1631"/>
                    </a:cubicBezTo>
                    <a:cubicBezTo>
                      <a:pt x="1643" y="1530"/>
                      <a:pt x="1867" y="1488"/>
                      <a:pt x="1971" y="1411"/>
                    </a:cubicBezTo>
                    <a:cubicBezTo>
                      <a:pt x="2075" y="1334"/>
                      <a:pt x="2145" y="1255"/>
                      <a:pt x="2151" y="1171"/>
                    </a:cubicBezTo>
                    <a:cubicBezTo>
                      <a:pt x="2157" y="1087"/>
                      <a:pt x="2087" y="967"/>
                      <a:pt x="2007" y="907"/>
                    </a:cubicBezTo>
                    <a:cubicBezTo>
                      <a:pt x="1927" y="847"/>
                      <a:pt x="1765" y="855"/>
                      <a:pt x="1671" y="811"/>
                    </a:cubicBezTo>
                    <a:cubicBezTo>
                      <a:pt x="1577" y="767"/>
                      <a:pt x="1493" y="745"/>
                      <a:pt x="1441" y="645"/>
                    </a:cubicBezTo>
                    <a:cubicBezTo>
                      <a:pt x="1390" y="545"/>
                      <a:pt x="1417" y="315"/>
                      <a:pt x="1361" y="211"/>
                    </a:cubicBezTo>
                    <a:cubicBezTo>
                      <a:pt x="1304" y="107"/>
                      <a:pt x="1190" y="0"/>
                      <a:pt x="1105" y="19"/>
                    </a:cubicBezTo>
                    <a:close/>
                  </a:path>
                </a:pathLst>
              </a:custGeom>
              <a:noFill/>
              <a:ln w="762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 sz="2200">
                  <a:latin typeface="Guttman Hatzvi" panose="02010401010101010101" pitchFamily="2" charset="-79"/>
                  <a:cs typeface="Guttman Hatzvi" panose="02010401010101010101" pitchFamily="2" charset="-79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000100" y="785794"/>
              <a:ext cx="2214578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200" b="0" dirty="0" smtClean="0">
                  <a:latin typeface="Guttman Hatzvi" panose="02010401010101010101" pitchFamily="2" charset="-79"/>
                  <a:cs typeface="Guttman Hatzvi" panose="02010401010101010101" pitchFamily="2" charset="-79"/>
                </a:rPr>
                <a:t>מהו מספר הגל?</a:t>
              </a:r>
              <a:endParaRPr 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  <p:bldP spid="430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is plot is not dissimilar to the P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1730" r="3661" b="6055"/>
          <a:stretch>
            <a:fillRect/>
          </a:stretch>
        </p:blipFill>
        <p:spPr bwMode="auto">
          <a:xfrm>
            <a:off x="111125" y="922635"/>
            <a:ext cx="4329113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971550" y="260648"/>
            <a:ext cx="748823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5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גלי </a:t>
            </a:r>
            <a:r>
              <a:rPr lang="he-IL" altLang="he-IL" sz="25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רוסבי</a:t>
            </a:r>
            <a:r>
              <a:rPr lang="he-IL" altLang="he-IL" sz="25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מופיעים גם במפה האקלימית</a:t>
            </a:r>
            <a:endParaRPr lang="en-US" altLang="he-IL" sz="25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pic>
        <p:nvPicPr>
          <p:cNvPr id="12293" name="Picture 5" descr="This plot is not dissimilar to the P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1730" r="3661" b="6055"/>
          <a:stretch>
            <a:fillRect/>
          </a:stretch>
        </p:blipFill>
        <p:spPr bwMode="auto">
          <a:xfrm>
            <a:off x="4567238" y="917873"/>
            <a:ext cx="4325937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71600" y="6290156"/>
            <a:ext cx="7488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4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3 ו 2</a:t>
            </a:r>
            <a:endParaRPr lang="en-US" altLang="he-IL" sz="24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971550" y="5858108"/>
            <a:ext cx="7488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4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מהם מספרי הגל הדומיננטיים?</a:t>
            </a:r>
            <a:endParaRPr lang="en-US" altLang="he-IL" sz="24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91805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1691680" y="387350"/>
            <a:ext cx="6233889" cy="1169551"/>
          </a:xfrm>
          <a:prstGeom prst="rect">
            <a:avLst/>
          </a:prstGeom>
          <a:solidFill>
            <a:schemeClr val="bg1">
              <a:lumMod val="95000"/>
              <a:alpha val="23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he-IL" sz="35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זרמי סילון וגלי </a:t>
            </a:r>
            <a:r>
              <a:rPr lang="he-IL" sz="35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רוסבי</a:t>
            </a:r>
            <a:r>
              <a:rPr lang="he-IL" sz="35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כגורמי </a:t>
            </a:r>
            <a:r>
              <a:rPr lang="he-IL" sz="35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התבדרות </a:t>
            </a:r>
            <a:r>
              <a:rPr lang="he-IL" sz="35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ברום: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323528" y="3463648"/>
            <a:ext cx="8280920" cy="2191369"/>
          </a:xfrm>
          <a:prstGeom prst="rect">
            <a:avLst/>
          </a:prstGeom>
          <a:solidFill>
            <a:schemeClr val="bg1">
              <a:alpha val="2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0" algn="r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he-IL" sz="3100" b="0" dirty="0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ברום </a:t>
            </a:r>
            <a:r>
              <a:rPr lang="he-IL" sz="3100" b="0" dirty="0" err="1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דיברגנס</a:t>
            </a:r>
            <a:r>
              <a:rPr lang="he-IL" sz="3100" b="0" dirty="0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</a:t>
            </a:r>
            <a:r>
              <a:rPr lang="he-IL" sz="3100" b="0" dirty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משמעותי צפוי רק באזורים בהם מופר האיזון </a:t>
            </a:r>
            <a:r>
              <a:rPr lang="he-IL" sz="3100" b="0" dirty="0" err="1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הגיאוסטרופי</a:t>
            </a:r>
            <a:r>
              <a:rPr lang="he-IL" sz="3100" b="0" dirty="0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. הדבר קורה כשהרוח משנה את מהירותה או את כיוונה תוך כדי תנועתה (</a:t>
            </a:r>
            <a:r>
              <a:rPr lang="he-IL" sz="3100" b="0" dirty="0" err="1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לגרנז'ית</a:t>
            </a:r>
            <a:r>
              <a:rPr lang="he-IL" sz="3100" b="0" dirty="0" smtClean="0">
                <a:solidFill>
                  <a:srgbClr val="44280C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)</a:t>
            </a:r>
            <a:endParaRPr lang="he-IL" sz="3100" b="0" dirty="0">
              <a:solidFill>
                <a:srgbClr val="44280C"/>
              </a:solidFill>
              <a:latin typeface="Guttman Hatzvi" panose="02010401010101010101" pitchFamily="2" charset="-79"/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6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 descr="‎75%‎"/>
          <p:cNvSpPr>
            <a:spLocks noChangeArrowheads="1"/>
          </p:cNvSpPr>
          <p:nvPr/>
        </p:nvSpPr>
        <p:spPr bwMode="auto">
          <a:xfrm>
            <a:off x="849442" y="1916832"/>
            <a:ext cx="7416127" cy="3851992"/>
          </a:xfrm>
          <a:prstGeom prst="rect">
            <a:avLst/>
          </a:prstGeom>
          <a:solidFill>
            <a:srgbClr val="D0EAEC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851367" y="4941168"/>
            <a:ext cx="7452000" cy="348824"/>
          </a:xfrm>
          <a:custGeom>
            <a:avLst/>
            <a:gdLst>
              <a:gd name="connsiteX0" fmla="*/ 0 w 10000"/>
              <a:gd name="connsiteY0" fmla="*/ 8889 h 10000"/>
              <a:gd name="connsiteX1" fmla="*/ 3015 w 10000"/>
              <a:gd name="connsiteY1" fmla="*/ 8889 h 10000"/>
              <a:gd name="connsiteX2" fmla="*/ 5870 w 10000"/>
              <a:gd name="connsiteY2" fmla="*/ 2222 h 10000"/>
              <a:gd name="connsiteX3" fmla="*/ 10000 w 10000"/>
              <a:gd name="connsiteY3" fmla="*/ 0 h 10000"/>
              <a:gd name="connsiteX0" fmla="*/ 0 w 10000"/>
              <a:gd name="connsiteY0" fmla="*/ 8889 h 10371"/>
              <a:gd name="connsiteX1" fmla="*/ 3015 w 10000"/>
              <a:gd name="connsiteY1" fmla="*/ 8889 h 10371"/>
              <a:gd name="connsiteX2" fmla="*/ 10000 w 10000"/>
              <a:gd name="connsiteY2" fmla="*/ 0 h 10371"/>
              <a:gd name="connsiteX0" fmla="*/ 0 w 9967"/>
              <a:gd name="connsiteY0" fmla="*/ 671 h 1852"/>
              <a:gd name="connsiteX1" fmla="*/ 3015 w 9967"/>
              <a:gd name="connsiteY1" fmla="*/ 671 h 1852"/>
              <a:gd name="connsiteX2" fmla="*/ 9967 w 9967"/>
              <a:gd name="connsiteY2" fmla="*/ 0 h 1852"/>
              <a:gd name="connsiteX0" fmla="*/ 0 w 10000"/>
              <a:gd name="connsiteY0" fmla="*/ 23265 h 29642"/>
              <a:gd name="connsiteX1" fmla="*/ 5008 w 10000"/>
              <a:gd name="connsiteY1" fmla="*/ 605 h 29642"/>
              <a:gd name="connsiteX2" fmla="*/ 10000 w 10000"/>
              <a:gd name="connsiteY2" fmla="*/ 19642 h 29642"/>
              <a:gd name="connsiteX0" fmla="*/ 0 w 10096"/>
              <a:gd name="connsiteY0" fmla="*/ 23271 h 29603"/>
              <a:gd name="connsiteX1" fmla="*/ 5008 w 10096"/>
              <a:gd name="connsiteY1" fmla="*/ 611 h 29603"/>
              <a:gd name="connsiteX2" fmla="*/ 10096 w 10096"/>
              <a:gd name="connsiteY2" fmla="*/ 19603 h 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" h="29603">
                <a:moveTo>
                  <a:pt x="0" y="23271"/>
                </a:moveTo>
                <a:cubicBezTo>
                  <a:pt x="1020" y="26268"/>
                  <a:pt x="3325" y="1222"/>
                  <a:pt x="5008" y="611"/>
                </a:cubicBezTo>
                <a:cubicBezTo>
                  <a:pt x="6691" y="0"/>
                  <a:pt x="8636" y="29603"/>
                  <a:pt x="10096" y="19603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142875" y="34134"/>
            <a:ext cx="87868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מקרה א: שינויים בעוצמת הרוח 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בהשפעת זרם 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סילון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611560" y="1085835"/>
            <a:ext cx="800514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1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מחוץ לסילון ובמרכזו </a:t>
            </a:r>
            <a:r>
              <a:rPr lang="he-IL" sz="21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מהירות הרוח </a:t>
            </a:r>
            <a:r>
              <a:rPr lang="he-IL" sz="21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קבועה, בקירוב, אך </a:t>
            </a:r>
            <a:r>
              <a:rPr lang="he-IL" sz="21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באזור הכניסה האוויר מאיץ וביציאה הוא </a:t>
            </a:r>
            <a:r>
              <a:rPr lang="he-IL" sz="21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מאיט</a:t>
            </a:r>
            <a:endParaRPr lang="en-US" sz="21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841842" y="2504112"/>
            <a:ext cx="7465049" cy="348824"/>
          </a:xfrm>
          <a:custGeom>
            <a:avLst/>
            <a:gdLst>
              <a:gd name="connsiteX0" fmla="*/ 0 w 10000"/>
              <a:gd name="connsiteY0" fmla="*/ 8889 h 10000"/>
              <a:gd name="connsiteX1" fmla="*/ 3015 w 10000"/>
              <a:gd name="connsiteY1" fmla="*/ 8889 h 10000"/>
              <a:gd name="connsiteX2" fmla="*/ 5870 w 10000"/>
              <a:gd name="connsiteY2" fmla="*/ 2222 h 10000"/>
              <a:gd name="connsiteX3" fmla="*/ 10000 w 10000"/>
              <a:gd name="connsiteY3" fmla="*/ 0 h 10000"/>
              <a:gd name="connsiteX0" fmla="*/ 0 w 10000"/>
              <a:gd name="connsiteY0" fmla="*/ 8889 h 10371"/>
              <a:gd name="connsiteX1" fmla="*/ 3015 w 10000"/>
              <a:gd name="connsiteY1" fmla="*/ 8889 h 10371"/>
              <a:gd name="connsiteX2" fmla="*/ 10000 w 10000"/>
              <a:gd name="connsiteY2" fmla="*/ 0 h 10371"/>
              <a:gd name="connsiteX0" fmla="*/ 0 w 9967"/>
              <a:gd name="connsiteY0" fmla="*/ 671 h 1852"/>
              <a:gd name="connsiteX1" fmla="*/ 3015 w 9967"/>
              <a:gd name="connsiteY1" fmla="*/ 671 h 1852"/>
              <a:gd name="connsiteX2" fmla="*/ 9967 w 9967"/>
              <a:gd name="connsiteY2" fmla="*/ 0 h 1852"/>
              <a:gd name="connsiteX0" fmla="*/ 0 w 10000"/>
              <a:gd name="connsiteY0" fmla="*/ 23265 h 29642"/>
              <a:gd name="connsiteX1" fmla="*/ 5008 w 10000"/>
              <a:gd name="connsiteY1" fmla="*/ 605 h 29642"/>
              <a:gd name="connsiteX2" fmla="*/ 10000 w 10000"/>
              <a:gd name="connsiteY2" fmla="*/ 19642 h 29642"/>
              <a:gd name="connsiteX0" fmla="*/ 0 w 10096"/>
              <a:gd name="connsiteY0" fmla="*/ 23271 h 29603"/>
              <a:gd name="connsiteX1" fmla="*/ 5008 w 10096"/>
              <a:gd name="connsiteY1" fmla="*/ 611 h 29603"/>
              <a:gd name="connsiteX2" fmla="*/ 10096 w 10096"/>
              <a:gd name="connsiteY2" fmla="*/ 19603 h 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" h="29603">
                <a:moveTo>
                  <a:pt x="0" y="23271"/>
                </a:moveTo>
                <a:cubicBezTo>
                  <a:pt x="1020" y="26268"/>
                  <a:pt x="3325" y="1222"/>
                  <a:pt x="5008" y="611"/>
                </a:cubicBezTo>
                <a:cubicBezTo>
                  <a:pt x="6691" y="0"/>
                  <a:pt x="8636" y="29603"/>
                  <a:pt x="10096" y="19603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/>
          <a:lstStyle/>
          <a:p>
            <a:endParaRPr lang="he-IL"/>
          </a:p>
        </p:txBody>
      </p:sp>
      <p:sp>
        <p:nvSpPr>
          <p:cNvPr id="25" name="Freeform 8"/>
          <p:cNvSpPr>
            <a:spLocks/>
          </p:cNvSpPr>
          <p:nvPr/>
        </p:nvSpPr>
        <p:spPr bwMode="auto">
          <a:xfrm>
            <a:off x="841842" y="3356992"/>
            <a:ext cx="7465049" cy="144000"/>
          </a:xfrm>
          <a:custGeom>
            <a:avLst/>
            <a:gdLst>
              <a:gd name="connsiteX0" fmla="*/ 0 w 10000"/>
              <a:gd name="connsiteY0" fmla="*/ 8889 h 10000"/>
              <a:gd name="connsiteX1" fmla="*/ 3015 w 10000"/>
              <a:gd name="connsiteY1" fmla="*/ 8889 h 10000"/>
              <a:gd name="connsiteX2" fmla="*/ 5870 w 10000"/>
              <a:gd name="connsiteY2" fmla="*/ 2222 h 10000"/>
              <a:gd name="connsiteX3" fmla="*/ 10000 w 10000"/>
              <a:gd name="connsiteY3" fmla="*/ 0 h 10000"/>
              <a:gd name="connsiteX0" fmla="*/ 0 w 10000"/>
              <a:gd name="connsiteY0" fmla="*/ 8889 h 10371"/>
              <a:gd name="connsiteX1" fmla="*/ 3015 w 10000"/>
              <a:gd name="connsiteY1" fmla="*/ 8889 h 10371"/>
              <a:gd name="connsiteX2" fmla="*/ 10000 w 10000"/>
              <a:gd name="connsiteY2" fmla="*/ 0 h 10371"/>
              <a:gd name="connsiteX0" fmla="*/ 0 w 9967"/>
              <a:gd name="connsiteY0" fmla="*/ 671 h 1852"/>
              <a:gd name="connsiteX1" fmla="*/ 3015 w 9967"/>
              <a:gd name="connsiteY1" fmla="*/ 671 h 1852"/>
              <a:gd name="connsiteX2" fmla="*/ 9967 w 9967"/>
              <a:gd name="connsiteY2" fmla="*/ 0 h 1852"/>
              <a:gd name="connsiteX0" fmla="*/ 0 w 10000"/>
              <a:gd name="connsiteY0" fmla="*/ 23265 h 29642"/>
              <a:gd name="connsiteX1" fmla="*/ 5008 w 10000"/>
              <a:gd name="connsiteY1" fmla="*/ 605 h 29642"/>
              <a:gd name="connsiteX2" fmla="*/ 10000 w 10000"/>
              <a:gd name="connsiteY2" fmla="*/ 19642 h 29642"/>
              <a:gd name="connsiteX0" fmla="*/ 0 w 10096"/>
              <a:gd name="connsiteY0" fmla="*/ 23271 h 29603"/>
              <a:gd name="connsiteX1" fmla="*/ 5008 w 10096"/>
              <a:gd name="connsiteY1" fmla="*/ 611 h 29603"/>
              <a:gd name="connsiteX2" fmla="*/ 10096 w 10096"/>
              <a:gd name="connsiteY2" fmla="*/ 19603 h 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" h="29603">
                <a:moveTo>
                  <a:pt x="0" y="23271"/>
                </a:moveTo>
                <a:cubicBezTo>
                  <a:pt x="1020" y="26268"/>
                  <a:pt x="3325" y="1222"/>
                  <a:pt x="5008" y="611"/>
                </a:cubicBezTo>
                <a:cubicBezTo>
                  <a:pt x="6691" y="0"/>
                  <a:pt x="8636" y="29603"/>
                  <a:pt x="10096" y="19603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/>
          <a:lstStyle/>
          <a:p>
            <a:endParaRPr lang="he-IL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841842" y="4240154"/>
            <a:ext cx="7465049" cy="144000"/>
          </a:xfrm>
          <a:custGeom>
            <a:avLst/>
            <a:gdLst>
              <a:gd name="connsiteX0" fmla="*/ 0 w 10000"/>
              <a:gd name="connsiteY0" fmla="*/ 8889 h 10000"/>
              <a:gd name="connsiteX1" fmla="*/ 3015 w 10000"/>
              <a:gd name="connsiteY1" fmla="*/ 8889 h 10000"/>
              <a:gd name="connsiteX2" fmla="*/ 5870 w 10000"/>
              <a:gd name="connsiteY2" fmla="*/ 2222 h 10000"/>
              <a:gd name="connsiteX3" fmla="*/ 10000 w 10000"/>
              <a:gd name="connsiteY3" fmla="*/ 0 h 10000"/>
              <a:gd name="connsiteX0" fmla="*/ 0 w 10000"/>
              <a:gd name="connsiteY0" fmla="*/ 8889 h 10371"/>
              <a:gd name="connsiteX1" fmla="*/ 3015 w 10000"/>
              <a:gd name="connsiteY1" fmla="*/ 8889 h 10371"/>
              <a:gd name="connsiteX2" fmla="*/ 10000 w 10000"/>
              <a:gd name="connsiteY2" fmla="*/ 0 h 10371"/>
              <a:gd name="connsiteX0" fmla="*/ 0 w 9967"/>
              <a:gd name="connsiteY0" fmla="*/ 671 h 1852"/>
              <a:gd name="connsiteX1" fmla="*/ 3015 w 9967"/>
              <a:gd name="connsiteY1" fmla="*/ 671 h 1852"/>
              <a:gd name="connsiteX2" fmla="*/ 9967 w 9967"/>
              <a:gd name="connsiteY2" fmla="*/ 0 h 1852"/>
              <a:gd name="connsiteX0" fmla="*/ 0 w 10000"/>
              <a:gd name="connsiteY0" fmla="*/ 23265 h 29642"/>
              <a:gd name="connsiteX1" fmla="*/ 5008 w 10000"/>
              <a:gd name="connsiteY1" fmla="*/ 605 h 29642"/>
              <a:gd name="connsiteX2" fmla="*/ 10000 w 10000"/>
              <a:gd name="connsiteY2" fmla="*/ 19642 h 29642"/>
              <a:gd name="connsiteX0" fmla="*/ 0 w 10096"/>
              <a:gd name="connsiteY0" fmla="*/ 23271 h 29603"/>
              <a:gd name="connsiteX1" fmla="*/ 5008 w 10096"/>
              <a:gd name="connsiteY1" fmla="*/ 611 h 29603"/>
              <a:gd name="connsiteX2" fmla="*/ 10096 w 10096"/>
              <a:gd name="connsiteY2" fmla="*/ 19603 h 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" h="29603">
                <a:moveTo>
                  <a:pt x="0" y="23271"/>
                </a:moveTo>
                <a:cubicBezTo>
                  <a:pt x="1020" y="26268"/>
                  <a:pt x="3325" y="1222"/>
                  <a:pt x="5008" y="611"/>
                </a:cubicBezTo>
                <a:cubicBezTo>
                  <a:pt x="6691" y="0"/>
                  <a:pt x="8636" y="29603"/>
                  <a:pt x="10096" y="19603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/>
          <a:p>
            <a:endParaRPr lang="he-IL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11560" y="663079"/>
            <a:ext cx="800514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1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 הלחץ (בכיוון צפון) במרכז הסילון חזק מאשר מחוצה לו</a:t>
            </a:r>
            <a:endParaRPr lang="en-US" sz="21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8" name="אליפסה 27"/>
          <p:cNvSpPr/>
          <p:nvPr/>
        </p:nvSpPr>
        <p:spPr bwMode="auto">
          <a:xfrm>
            <a:off x="1979712" y="2924944"/>
            <a:ext cx="5112568" cy="2160240"/>
          </a:xfrm>
          <a:prstGeom prst="ellipse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419872" y="3661574"/>
            <a:ext cx="238706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100" dirty="0" smtClean="0">
                <a:solidFill>
                  <a:schemeClr val="tx2"/>
                </a:solidFill>
              </a:rPr>
              <a:t>גרדיינט לחץ חזק</a:t>
            </a: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6998414" y="3482424"/>
            <a:ext cx="13180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100" dirty="0" smtClean="0">
                <a:solidFill>
                  <a:schemeClr val="tx2"/>
                </a:solidFill>
              </a:rPr>
              <a:t>גרדיינט חלש</a:t>
            </a: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83568" y="3482424"/>
            <a:ext cx="13180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100" dirty="0" smtClean="0">
                <a:solidFill>
                  <a:schemeClr val="tx2"/>
                </a:solidFill>
              </a:rPr>
              <a:t>גרדיינט חלש</a:t>
            </a:r>
            <a:endParaRPr lang="en-US" sz="2100" dirty="0">
              <a:solidFill>
                <a:schemeClr val="tx2"/>
              </a:solidFill>
            </a:endParaRPr>
          </a:p>
        </p:txBody>
      </p:sp>
      <p:cxnSp>
        <p:nvCxnSpPr>
          <p:cNvPr id="16" name="מחבר חץ ישר 15"/>
          <p:cNvCxnSpPr/>
          <p:nvPr/>
        </p:nvCxnSpPr>
        <p:spPr bwMode="auto">
          <a:xfrm>
            <a:off x="3995936" y="3643436"/>
            <a:ext cx="1260000" cy="1588"/>
          </a:xfrm>
          <a:prstGeom prst="straightConnector1">
            <a:avLst/>
          </a:prstGeom>
          <a:noFill/>
          <a:ln w="57150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מחבר חץ ישר 16"/>
          <p:cNvCxnSpPr/>
          <p:nvPr/>
        </p:nvCxnSpPr>
        <p:spPr bwMode="auto">
          <a:xfrm>
            <a:off x="3995936" y="4090342"/>
            <a:ext cx="1260000" cy="1588"/>
          </a:xfrm>
          <a:prstGeom prst="straightConnector1">
            <a:avLst/>
          </a:prstGeom>
          <a:noFill/>
          <a:ln w="57150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מחבר חץ ישר 17"/>
          <p:cNvCxnSpPr/>
          <p:nvPr/>
        </p:nvCxnSpPr>
        <p:spPr bwMode="auto">
          <a:xfrm>
            <a:off x="7272384" y="3501008"/>
            <a:ext cx="756000" cy="1588"/>
          </a:xfrm>
          <a:prstGeom prst="straightConnector1">
            <a:avLst/>
          </a:prstGeom>
          <a:noFill/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מחבר חץ ישר 18"/>
          <p:cNvCxnSpPr/>
          <p:nvPr/>
        </p:nvCxnSpPr>
        <p:spPr bwMode="auto">
          <a:xfrm>
            <a:off x="7272384" y="4219500"/>
            <a:ext cx="756000" cy="1588"/>
          </a:xfrm>
          <a:prstGeom prst="straightConnector1">
            <a:avLst/>
          </a:prstGeom>
          <a:noFill/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מחבר חץ ישר 19"/>
          <p:cNvCxnSpPr/>
          <p:nvPr/>
        </p:nvCxnSpPr>
        <p:spPr bwMode="auto">
          <a:xfrm>
            <a:off x="899592" y="3501008"/>
            <a:ext cx="756000" cy="1588"/>
          </a:xfrm>
          <a:prstGeom prst="straightConnector1">
            <a:avLst/>
          </a:prstGeom>
          <a:noFill/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מחבר חץ ישר 20"/>
          <p:cNvCxnSpPr/>
          <p:nvPr/>
        </p:nvCxnSpPr>
        <p:spPr bwMode="auto">
          <a:xfrm>
            <a:off x="899592" y="4219500"/>
            <a:ext cx="756000" cy="1588"/>
          </a:xfrm>
          <a:prstGeom prst="straightConnector1">
            <a:avLst/>
          </a:prstGeom>
          <a:noFill/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1547664" y="3573016"/>
            <a:ext cx="13681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000" dirty="0" smtClean="0">
                <a:solidFill>
                  <a:schemeClr val="tx2"/>
                </a:solidFill>
              </a:rPr>
              <a:t>כניסה (זנב)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084168" y="3585210"/>
            <a:ext cx="13681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000" dirty="0" smtClean="0">
                <a:solidFill>
                  <a:schemeClr val="tx2"/>
                </a:solidFill>
              </a:rPr>
              <a:t>יציאה (ראש)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611560" y="5877272"/>
            <a:ext cx="80051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000" b="0" dirty="0" smtClean="0">
                <a:solidFill>
                  <a:srgbClr val="39090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בכניסה לסילון האוויר "חווה" התחזקות </a:t>
            </a:r>
            <a:r>
              <a:rPr lang="he-IL" sz="2000" b="0" dirty="0" err="1" smtClean="0">
                <a:solidFill>
                  <a:srgbClr val="39090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בגרדיינט</a:t>
            </a:r>
            <a:r>
              <a:rPr lang="he-IL" sz="2000" b="0" dirty="0" smtClean="0">
                <a:solidFill>
                  <a:srgbClr val="39090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הלחץ, ועליו להסתגל אליה, וביציאה עליו להסתגל להחלשה של </a:t>
            </a:r>
            <a:r>
              <a:rPr lang="he-IL" sz="2000" b="0" dirty="0" err="1" smtClean="0">
                <a:solidFill>
                  <a:srgbClr val="390901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הגרדיינט</a:t>
            </a:r>
            <a:endParaRPr lang="en-US" sz="2000" b="0" dirty="0">
              <a:solidFill>
                <a:srgbClr val="390901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50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7" grpId="0"/>
      <p:bldP spid="29" grpId="0"/>
      <p:bldP spid="30" grpId="0"/>
      <p:bldP spid="31" grpId="0"/>
      <p:bldP spid="22" grpId="0"/>
      <p:bldP spid="23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"/>
          <p:cNvPicPr preferRelativeResize="0">
            <a:picLocks noChangeArrowheads="1"/>
          </p:cNvPicPr>
          <p:nvPr/>
        </p:nvPicPr>
        <p:blipFill rotWithShape="1">
          <a:blip r:embed="rId3" cstate="print"/>
          <a:srcRect t="18468" b="9479"/>
          <a:stretch/>
        </p:blipFill>
        <p:spPr bwMode="auto">
          <a:xfrm>
            <a:off x="1367644" y="692696"/>
            <a:ext cx="7020780" cy="2592288"/>
          </a:xfrm>
          <a:prstGeom prst="rect">
            <a:avLst/>
          </a:prstGeom>
          <a:noFill/>
          <a:ln w="9525">
            <a:solidFill>
              <a:schemeClr val="accent1">
                <a:lumMod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177675" y="174412"/>
            <a:ext cx="8786813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he-IL" sz="23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הסתגלות האוויר להתחזקות </a:t>
            </a:r>
            <a:r>
              <a:rPr lang="he-IL" sz="23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</a:t>
            </a:r>
            <a:r>
              <a:rPr lang="he-IL" sz="23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הלחץ בכניסה</a:t>
            </a:r>
            <a:endParaRPr lang="en-US" sz="23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6228184" y="1614572"/>
            <a:ext cx="1512168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300" b="0" dirty="0" err="1" smtClean="0">
                <a:solidFill>
                  <a:schemeClr val="tx2"/>
                </a:solidFill>
              </a:rPr>
              <a:t>איזוהיפסה</a:t>
            </a:r>
            <a:endParaRPr lang="en-US" sz="2300" b="0" dirty="0">
              <a:solidFill>
                <a:schemeClr val="tx2"/>
              </a:solidFill>
            </a:endParaRPr>
          </a:p>
        </p:txBody>
      </p:sp>
      <p:cxnSp>
        <p:nvCxnSpPr>
          <p:cNvPr id="30" name="מחבר ישר 29"/>
          <p:cNvCxnSpPr/>
          <p:nvPr/>
        </p:nvCxnSpPr>
        <p:spPr bwMode="auto">
          <a:xfrm flipV="1">
            <a:off x="515670" y="2022738"/>
            <a:ext cx="7848872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קבוצה 4"/>
          <p:cNvGrpSpPr/>
          <p:nvPr/>
        </p:nvGrpSpPr>
        <p:grpSpPr>
          <a:xfrm>
            <a:off x="803521" y="1185793"/>
            <a:ext cx="1500087" cy="1416209"/>
            <a:chOff x="803521" y="1185793"/>
            <a:chExt cx="1500087" cy="1416209"/>
          </a:xfrm>
        </p:grpSpPr>
        <p:cxnSp>
          <p:nvCxnSpPr>
            <p:cNvPr id="27" name="מחבר חץ ישר 26"/>
            <p:cNvCxnSpPr/>
            <p:nvPr/>
          </p:nvCxnSpPr>
          <p:spPr bwMode="auto">
            <a:xfrm>
              <a:off x="1043608" y="1897162"/>
              <a:ext cx="12600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803521" y="1306870"/>
              <a:ext cx="108012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he-IL" sz="2300" dirty="0" smtClean="0">
                  <a:solidFill>
                    <a:schemeClr val="tx2"/>
                  </a:solidFill>
                  <a:sym typeface="Symbol"/>
                </a:rPr>
                <a:t></a:t>
              </a:r>
              <a:r>
                <a:rPr lang="en-US" sz="2300" i="1" dirty="0" smtClean="0">
                  <a:solidFill>
                    <a:schemeClr val="tx2"/>
                  </a:solidFill>
                  <a:sym typeface="Symbol"/>
                </a:rPr>
                <a:t>p</a:t>
              </a:r>
              <a:endParaRPr lang="en-US" sz="2300" dirty="0">
                <a:solidFill>
                  <a:schemeClr val="tx2"/>
                </a:solidFill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827584" y="2026950"/>
              <a:ext cx="108012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en-US" sz="2300" dirty="0" smtClean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Co</a:t>
              </a:r>
              <a:endParaRPr lang="en-US" sz="23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5" name="מחבר חץ ישר 34"/>
            <p:cNvCxnSpPr/>
            <p:nvPr/>
          </p:nvCxnSpPr>
          <p:spPr bwMode="auto">
            <a:xfrm flipV="1">
              <a:off x="1691680" y="1185793"/>
              <a:ext cx="0" cy="648072"/>
            </a:xfrm>
            <a:prstGeom prst="straightConnector1">
              <a:avLst/>
            </a:prstGeom>
            <a:noFill/>
            <a:ln w="38100" cap="flat" cmpd="sng" algn="ctr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7" name="מחבר חץ ישר 36"/>
            <p:cNvCxnSpPr/>
            <p:nvPr/>
          </p:nvCxnSpPr>
          <p:spPr bwMode="auto">
            <a:xfrm flipH="1" flipV="1">
              <a:off x="1691680" y="1953930"/>
              <a:ext cx="0" cy="648072"/>
            </a:xfrm>
            <a:prstGeom prst="straightConnector1">
              <a:avLst/>
            </a:prstGeom>
            <a:noFill/>
            <a:ln w="38100" cap="flat" cmpd="sng" algn="ctr">
              <a:solidFill>
                <a:srgbClr val="991803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" name="קבוצה 5"/>
          <p:cNvGrpSpPr/>
          <p:nvPr/>
        </p:nvGrpSpPr>
        <p:grpSpPr>
          <a:xfrm>
            <a:off x="2471967" y="969045"/>
            <a:ext cx="1812001" cy="1748586"/>
            <a:chOff x="2471967" y="969045"/>
            <a:chExt cx="1812001" cy="1748586"/>
          </a:xfrm>
        </p:grpSpPr>
        <p:cxnSp>
          <p:nvCxnSpPr>
            <p:cNvPr id="33" name="מחבר חץ ישר 32"/>
            <p:cNvCxnSpPr/>
            <p:nvPr/>
          </p:nvCxnSpPr>
          <p:spPr bwMode="auto">
            <a:xfrm flipV="1">
              <a:off x="2807944" y="1729083"/>
              <a:ext cx="1332008" cy="214436"/>
            </a:xfrm>
            <a:prstGeom prst="straightConnector1">
              <a:avLst/>
            </a:prstGeom>
            <a:noFill/>
            <a:ln w="3810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471967" y="2026950"/>
              <a:ext cx="108012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en-US" sz="2300" dirty="0" smtClean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Co</a:t>
              </a:r>
              <a:endParaRPr lang="en-US" sz="23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9" name="מחבר חץ ישר 38"/>
            <p:cNvCxnSpPr/>
            <p:nvPr/>
          </p:nvCxnSpPr>
          <p:spPr bwMode="auto">
            <a:xfrm flipH="1" flipV="1">
              <a:off x="3430920" y="1905873"/>
              <a:ext cx="0" cy="648072"/>
            </a:xfrm>
            <a:prstGeom prst="straightConnector1">
              <a:avLst/>
            </a:prstGeom>
            <a:noFill/>
            <a:ln w="38100" cap="flat" cmpd="sng" algn="ctr">
              <a:solidFill>
                <a:srgbClr val="991803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2495849" y="1330752"/>
              <a:ext cx="108012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he-IL" sz="2300" dirty="0" smtClean="0">
                  <a:solidFill>
                    <a:schemeClr val="tx2"/>
                  </a:solidFill>
                  <a:sym typeface="Symbol"/>
                </a:rPr>
                <a:t></a:t>
              </a:r>
              <a:r>
                <a:rPr lang="en-US" sz="2300" i="1" dirty="0" smtClean="0">
                  <a:solidFill>
                    <a:schemeClr val="tx2"/>
                  </a:solidFill>
                  <a:sym typeface="Symbol"/>
                </a:rPr>
                <a:t>p</a:t>
              </a:r>
              <a:endParaRPr lang="en-US" sz="2300" dirty="0">
                <a:solidFill>
                  <a:schemeClr val="tx2"/>
                </a:solidFill>
              </a:endParaRPr>
            </a:p>
          </p:txBody>
        </p:sp>
        <p:cxnSp>
          <p:nvCxnSpPr>
            <p:cNvPr id="41" name="מחבר חץ ישר 40"/>
            <p:cNvCxnSpPr/>
            <p:nvPr/>
          </p:nvCxnSpPr>
          <p:spPr bwMode="auto">
            <a:xfrm flipH="1" flipV="1">
              <a:off x="3419872" y="969045"/>
              <a:ext cx="0" cy="828000"/>
            </a:xfrm>
            <a:prstGeom prst="straightConnector1">
              <a:avLst/>
            </a:prstGeom>
            <a:noFill/>
            <a:ln w="38100" cap="flat" cmpd="sng" algn="ctr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3456015" y="1110516"/>
              <a:ext cx="563983" cy="59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en-US" sz="3200" i="1" dirty="0" smtClean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endParaRPr lang="en-US" sz="3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3203848" y="2132856"/>
              <a:ext cx="108012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ct val="15000"/>
                </a:spcBef>
              </a:pPr>
              <a:r>
                <a:rPr lang="en-US" sz="3200" i="1" dirty="0" smtClean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D</a:t>
              </a:r>
              <a:endParaRPr lang="en-US" sz="3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4" name="Text Box 3"/>
          <p:cNvSpPr txBox="1">
            <a:spLocks noChangeArrowheads="1"/>
          </p:cNvSpPr>
          <p:nvPr/>
        </p:nvSpPr>
        <p:spPr bwMode="auto">
          <a:xfrm>
            <a:off x="72008" y="3429000"/>
            <a:ext cx="89644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he-IL" sz="20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טרם היכנסו </a:t>
            </a:r>
            <a:r>
              <a:rPr lang="he-IL" sz="20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לסילון האוויר </a:t>
            </a:r>
            <a:r>
              <a:rPr lang="he-IL" sz="20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מתמיד </a:t>
            </a:r>
            <a:r>
              <a:rPr lang="he-IL" sz="20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במהירותו הנמוכה </a:t>
            </a:r>
            <a:r>
              <a:rPr lang="he-IL" sz="20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וקוריוליס</a:t>
            </a:r>
            <a:r>
              <a:rPr lang="he-IL" sz="20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נותר קטן</a:t>
            </a:r>
            <a:endParaRPr lang="en-US" sz="20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72008" y="6166465"/>
            <a:ext cx="89644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he-IL" sz="2200" dirty="0" smtClean="0">
                <a:solidFill>
                  <a:srgbClr val="C0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התוצאה: התכנסות (אורכית) משמאל </a:t>
            </a:r>
            <a:r>
              <a:rPr lang="he-IL" sz="2200" dirty="0" smtClean="0">
                <a:solidFill>
                  <a:srgbClr val="C0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לזנב הסילון והתבדרות מימינו</a:t>
            </a:r>
            <a:endParaRPr lang="en-US" sz="2200" dirty="0">
              <a:solidFill>
                <a:srgbClr val="C00000"/>
              </a:solidFill>
              <a:cs typeface="Guttman Hatzvi" panose="02010401010101010101" pitchFamily="2" charset="-79"/>
            </a:endParaRPr>
          </a:p>
        </p:txBody>
      </p: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323528" y="3933056"/>
            <a:ext cx="849694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0"/>
              </a:spcAft>
            </a:pPr>
            <a:r>
              <a:rPr lang="he-IL" sz="2100" b="0" dirty="0" err="1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</a:t>
            </a:r>
            <a:r>
              <a:rPr lang="he-IL" sz="21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 הלחץ החזק יותר שהוא פוגש מפר את האיזון ומטה אותו שמאלה, לעבר הלחץ הנמוך</a:t>
            </a:r>
            <a:endParaRPr lang="en-US" sz="2100" b="0" dirty="0">
              <a:cs typeface="Guttman Hatzvi" panose="02010401010101010101" pitchFamily="2" charset="-79"/>
            </a:endParaRPr>
          </a:p>
        </p:txBody>
      </p:sp>
      <p:grpSp>
        <p:nvGrpSpPr>
          <p:cNvPr id="7" name="קבוצה 6"/>
          <p:cNvGrpSpPr/>
          <p:nvPr/>
        </p:nvGrpSpPr>
        <p:grpSpPr>
          <a:xfrm>
            <a:off x="467544" y="4406760"/>
            <a:ext cx="4353243" cy="1614528"/>
            <a:chOff x="467544" y="4190736"/>
            <a:chExt cx="4353243" cy="1614528"/>
          </a:xfrm>
        </p:grpSpPr>
        <p:pic>
          <p:nvPicPr>
            <p:cNvPr id="22" name="Picture 1"/>
            <p:cNvPicPr preferRelativeResize="0">
              <a:picLocks noChangeArrowheads="1"/>
            </p:cNvPicPr>
            <p:nvPr/>
          </p:nvPicPr>
          <p:blipFill rotWithShape="1">
            <a:blip r:embed="rId3" cstate="print"/>
            <a:srcRect t="18468" b="9479"/>
            <a:stretch/>
          </p:blipFill>
          <p:spPr bwMode="auto">
            <a:xfrm>
              <a:off x="467544" y="4190736"/>
              <a:ext cx="4353243" cy="1614528"/>
            </a:xfrm>
            <a:prstGeom prst="rect">
              <a:avLst/>
            </a:prstGeom>
            <a:noFill/>
            <a:ln w="9525">
              <a:solidFill>
                <a:schemeClr val="accent1">
                  <a:lumMod val="25000"/>
                </a:schemeClr>
              </a:solidFill>
              <a:miter lim="800000"/>
              <a:headEnd/>
              <a:tailEnd/>
            </a:ln>
            <a:effectLst/>
          </p:spPr>
        </p:pic>
        <p:cxnSp>
          <p:nvCxnSpPr>
            <p:cNvPr id="23" name="מחבר חץ ישר 22"/>
            <p:cNvCxnSpPr/>
            <p:nvPr/>
          </p:nvCxnSpPr>
          <p:spPr bwMode="auto">
            <a:xfrm flipV="1">
              <a:off x="1907704" y="4797192"/>
              <a:ext cx="0" cy="360000"/>
            </a:xfrm>
            <a:prstGeom prst="straightConnector1">
              <a:avLst/>
            </a:prstGeom>
            <a:noFill/>
            <a:ln w="38100" cap="flat" cmpd="sng" algn="ctr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5" name="מחבר חץ ישר 24"/>
            <p:cNvCxnSpPr/>
            <p:nvPr/>
          </p:nvCxnSpPr>
          <p:spPr bwMode="auto">
            <a:xfrm flipV="1">
              <a:off x="2132112" y="4877584"/>
              <a:ext cx="0" cy="360000"/>
            </a:xfrm>
            <a:prstGeom prst="straightConnector1">
              <a:avLst/>
            </a:prstGeom>
            <a:noFill/>
            <a:ln w="38100" cap="flat" cmpd="sng" algn="ctr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" name="מחבר חץ ישר 25"/>
            <p:cNvCxnSpPr/>
            <p:nvPr/>
          </p:nvCxnSpPr>
          <p:spPr bwMode="auto">
            <a:xfrm flipV="1">
              <a:off x="2339752" y="4797192"/>
              <a:ext cx="0" cy="360000"/>
            </a:xfrm>
            <a:prstGeom prst="straightConnector1">
              <a:avLst/>
            </a:prstGeom>
            <a:noFill/>
            <a:ln w="38100" cap="flat" cmpd="sng" algn="ctr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8" name="אליפסה 27"/>
            <p:cNvSpPr/>
            <p:nvPr/>
          </p:nvSpPr>
          <p:spPr bwMode="auto">
            <a:xfrm>
              <a:off x="2213688" y="5445224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אליפסה 28"/>
            <p:cNvSpPr/>
            <p:nvPr/>
          </p:nvSpPr>
          <p:spPr bwMode="auto">
            <a:xfrm>
              <a:off x="1979728" y="5373232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אליפסה 33"/>
            <p:cNvSpPr/>
            <p:nvPr/>
          </p:nvSpPr>
          <p:spPr bwMode="auto">
            <a:xfrm>
              <a:off x="1709632" y="5445240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אליפסה 35"/>
            <p:cNvSpPr/>
            <p:nvPr/>
          </p:nvSpPr>
          <p:spPr bwMode="auto">
            <a:xfrm>
              <a:off x="1673608" y="5193216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אליפסה 44"/>
            <p:cNvSpPr/>
            <p:nvPr/>
          </p:nvSpPr>
          <p:spPr bwMode="auto">
            <a:xfrm>
              <a:off x="2411776" y="5229200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אליפסה 45"/>
            <p:cNvSpPr/>
            <p:nvPr/>
          </p:nvSpPr>
          <p:spPr bwMode="auto">
            <a:xfrm>
              <a:off x="2559632" y="4581128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אליפסה 46"/>
            <p:cNvSpPr/>
            <p:nvPr/>
          </p:nvSpPr>
          <p:spPr bwMode="auto">
            <a:xfrm>
              <a:off x="2195752" y="4365104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אליפסה 47"/>
            <p:cNvSpPr/>
            <p:nvPr/>
          </p:nvSpPr>
          <p:spPr bwMode="auto">
            <a:xfrm>
              <a:off x="1799712" y="4581128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אליפסה 48"/>
            <p:cNvSpPr/>
            <p:nvPr/>
          </p:nvSpPr>
          <p:spPr bwMode="auto">
            <a:xfrm>
              <a:off x="1763688" y="4365104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אליפסה 49"/>
            <p:cNvSpPr/>
            <p:nvPr/>
          </p:nvSpPr>
          <p:spPr bwMode="auto">
            <a:xfrm>
              <a:off x="2555792" y="4365104"/>
              <a:ext cx="144000" cy="144000"/>
            </a:xfrm>
            <a:prstGeom prst="ellipse">
              <a:avLst/>
            </a:prstGeom>
            <a:noFill/>
            <a:ln w="38100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5004048" y="5138608"/>
            <a:ext cx="392484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0"/>
              </a:spcAft>
            </a:pPr>
            <a:r>
              <a:rPr lang="he-IL" sz="21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הרוח הא-</a:t>
            </a:r>
            <a:r>
              <a:rPr lang="he-IL" sz="2100" b="0" dirty="0" err="1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גרדיינטית</a:t>
            </a:r>
            <a:r>
              <a:rPr lang="he-IL" sz="21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 בזנב הסילון. עיגולים מציינים אפס.</a:t>
            </a:r>
            <a:endParaRPr lang="en-US" sz="2100" b="0" dirty="0"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70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  <p:bldP spid="58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066" y="1484784"/>
            <a:ext cx="74993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539552" y="571327"/>
            <a:ext cx="800514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משיקולים דומים ניתן להראות שבראש הסילון (ביציאה) יש התבדרות משמאל והתכנסות מימין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6156176" y="3861048"/>
            <a:ext cx="9483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en-US" sz="4000" i="1" dirty="0" smtClean="0">
                <a:solidFill>
                  <a:srgbClr val="99180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4000" i="1" dirty="0">
              <a:solidFill>
                <a:srgbClr val="9918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1907704" y="2577098"/>
            <a:ext cx="9483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en-US" sz="4000" i="1" dirty="0" smtClean="0">
                <a:solidFill>
                  <a:srgbClr val="99180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4000" i="1" dirty="0">
              <a:solidFill>
                <a:srgbClr val="9918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1907704" y="3873242"/>
            <a:ext cx="9483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en-US" sz="4000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en-US" sz="4000" i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6084168" y="2636912"/>
            <a:ext cx="9483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en-US" sz="4000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en-US" sz="4000" i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39552" y="5589240"/>
            <a:ext cx="800514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התוצאה הסופית היא </a:t>
            </a:r>
            <a:r>
              <a:rPr lang="he-IL" sz="22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קואדרופול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המורכב משני אזורי התבדרות ושני אזורי התכנסות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8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8676" grpId="0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700338" y="1844675"/>
            <a:ext cx="3095625" cy="3762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he-IL">
                <a:solidFill>
                  <a:schemeClr val="bg1"/>
                </a:solidFill>
              </a:rPr>
              <a:t>ז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50825" y="173038"/>
            <a:ext cx="8497888" cy="5286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800">
                <a:solidFill>
                  <a:schemeClr val="bg1"/>
                </a:solidFill>
              </a:rPr>
              <a:t>זהו אזורי ההתבדרות וההתכנסות במפת זרמי הסילון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755650" y="776288"/>
            <a:ext cx="7632700" cy="5835650"/>
            <a:chOff x="476" y="489"/>
            <a:chExt cx="4808" cy="3676"/>
          </a:xfrm>
        </p:grpSpPr>
        <p:pic>
          <p:nvPicPr>
            <p:cNvPr id="29708" name="Picture 5"/>
            <p:cNvPicPr>
              <a:picLocks noChangeAspect="1" noChangeArrowheads="1"/>
            </p:cNvPicPr>
            <p:nvPr/>
          </p:nvPicPr>
          <p:blipFill>
            <a:blip r:embed="rId3" cstate="screen">
              <a:lum bright="4000" contrast="8000"/>
              <a:grayscl/>
            </a:blip>
            <a:srcRect l="1718" t="2223" r="1718" b="2223"/>
            <a:stretch>
              <a:fillRect/>
            </a:stretch>
          </p:blipFill>
          <p:spPr bwMode="auto">
            <a:xfrm>
              <a:off x="476" y="489"/>
              <a:ext cx="4808" cy="367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29709" name="Freeform 6"/>
            <p:cNvSpPr>
              <a:spLocks/>
            </p:cNvSpPr>
            <p:nvPr/>
          </p:nvSpPr>
          <p:spPr bwMode="auto">
            <a:xfrm>
              <a:off x="996" y="2766"/>
              <a:ext cx="1488" cy="486"/>
            </a:xfrm>
            <a:custGeom>
              <a:avLst/>
              <a:gdLst>
                <a:gd name="T0" fmla="*/ 0 w 1488"/>
                <a:gd name="T1" fmla="*/ 18 h 486"/>
                <a:gd name="T2" fmla="*/ 672 w 1488"/>
                <a:gd name="T3" fmla="*/ 78 h 486"/>
                <a:gd name="T4" fmla="*/ 1488 w 1488"/>
                <a:gd name="T5" fmla="*/ 486 h 486"/>
                <a:gd name="T6" fmla="*/ 0 60000 65536"/>
                <a:gd name="T7" fmla="*/ 0 60000 65536"/>
                <a:gd name="T8" fmla="*/ 0 60000 65536"/>
                <a:gd name="T9" fmla="*/ 0 w 1488"/>
                <a:gd name="T10" fmla="*/ 0 h 486"/>
                <a:gd name="T11" fmla="*/ 1488 w 1488"/>
                <a:gd name="T12" fmla="*/ 486 h 4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88" h="486">
                  <a:moveTo>
                    <a:pt x="0" y="18"/>
                  </a:moveTo>
                  <a:cubicBezTo>
                    <a:pt x="112" y="28"/>
                    <a:pt x="424" y="0"/>
                    <a:pt x="672" y="78"/>
                  </a:cubicBezTo>
                  <a:cubicBezTo>
                    <a:pt x="920" y="156"/>
                    <a:pt x="1318" y="401"/>
                    <a:pt x="1488" y="486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10" name="Freeform 7"/>
            <p:cNvSpPr>
              <a:spLocks/>
            </p:cNvSpPr>
            <p:nvPr/>
          </p:nvSpPr>
          <p:spPr bwMode="auto">
            <a:xfrm>
              <a:off x="3552" y="2544"/>
              <a:ext cx="1152" cy="864"/>
            </a:xfrm>
            <a:custGeom>
              <a:avLst/>
              <a:gdLst>
                <a:gd name="T0" fmla="*/ 0 w 1152"/>
                <a:gd name="T1" fmla="*/ 864 h 864"/>
                <a:gd name="T2" fmla="*/ 696 w 1152"/>
                <a:gd name="T3" fmla="*/ 264 h 864"/>
                <a:gd name="T4" fmla="*/ 1152 w 1152"/>
                <a:gd name="T5" fmla="*/ 0 h 864"/>
                <a:gd name="T6" fmla="*/ 0 60000 65536"/>
                <a:gd name="T7" fmla="*/ 0 60000 65536"/>
                <a:gd name="T8" fmla="*/ 0 60000 65536"/>
                <a:gd name="T9" fmla="*/ 0 w 1152"/>
                <a:gd name="T10" fmla="*/ 0 h 864"/>
                <a:gd name="T11" fmla="*/ 1152 w 1152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864">
                  <a:moveTo>
                    <a:pt x="0" y="864"/>
                  </a:moveTo>
                  <a:cubicBezTo>
                    <a:pt x="116" y="764"/>
                    <a:pt x="504" y="408"/>
                    <a:pt x="696" y="264"/>
                  </a:cubicBezTo>
                  <a:cubicBezTo>
                    <a:pt x="888" y="120"/>
                    <a:pt x="1057" y="55"/>
                    <a:pt x="1152" y="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11" name="Freeform 8"/>
            <p:cNvSpPr>
              <a:spLocks/>
            </p:cNvSpPr>
            <p:nvPr/>
          </p:nvSpPr>
          <p:spPr bwMode="auto">
            <a:xfrm>
              <a:off x="3936" y="804"/>
              <a:ext cx="495" cy="1087"/>
            </a:xfrm>
            <a:custGeom>
              <a:avLst/>
              <a:gdLst>
                <a:gd name="T0" fmla="*/ 0 w 495"/>
                <a:gd name="T1" fmla="*/ 0 h 1087"/>
                <a:gd name="T2" fmla="*/ 216 w 495"/>
                <a:gd name="T3" fmla="*/ 468 h 1087"/>
                <a:gd name="T4" fmla="*/ 495 w 495"/>
                <a:gd name="T5" fmla="*/ 1087 h 1087"/>
                <a:gd name="T6" fmla="*/ 0 60000 65536"/>
                <a:gd name="T7" fmla="*/ 0 60000 65536"/>
                <a:gd name="T8" fmla="*/ 0 60000 65536"/>
                <a:gd name="T9" fmla="*/ 0 w 495"/>
                <a:gd name="T10" fmla="*/ 0 h 1087"/>
                <a:gd name="T11" fmla="*/ 495 w 495"/>
                <a:gd name="T12" fmla="*/ 1087 h 10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5" h="1087">
                  <a:moveTo>
                    <a:pt x="0" y="0"/>
                  </a:moveTo>
                  <a:cubicBezTo>
                    <a:pt x="36" y="78"/>
                    <a:pt x="134" y="287"/>
                    <a:pt x="216" y="468"/>
                  </a:cubicBezTo>
                  <a:cubicBezTo>
                    <a:pt x="298" y="649"/>
                    <a:pt x="437" y="958"/>
                    <a:pt x="495" y="1087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12" name="Freeform 9"/>
            <p:cNvSpPr>
              <a:spLocks/>
            </p:cNvSpPr>
            <p:nvPr/>
          </p:nvSpPr>
          <p:spPr bwMode="auto">
            <a:xfrm>
              <a:off x="1056" y="792"/>
              <a:ext cx="960" cy="828"/>
            </a:xfrm>
            <a:custGeom>
              <a:avLst/>
              <a:gdLst>
                <a:gd name="T0" fmla="*/ 0 w 960"/>
                <a:gd name="T1" fmla="*/ 0 h 828"/>
                <a:gd name="T2" fmla="*/ 384 w 960"/>
                <a:gd name="T3" fmla="*/ 396 h 828"/>
                <a:gd name="T4" fmla="*/ 960 w 960"/>
                <a:gd name="T5" fmla="*/ 828 h 828"/>
                <a:gd name="T6" fmla="*/ 0 60000 65536"/>
                <a:gd name="T7" fmla="*/ 0 60000 65536"/>
                <a:gd name="T8" fmla="*/ 0 60000 65536"/>
                <a:gd name="T9" fmla="*/ 0 w 960"/>
                <a:gd name="T10" fmla="*/ 0 h 828"/>
                <a:gd name="T11" fmla="*/ 960 w 960"/>
                <a:gd name="T12" fmla="*/ 828 h 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828">
                  <a:moveTo>
                    <a:pt x="0" y="0"/>
                  </a:moveTo>
                  <a:cubicBezTo>
                    <a:pt x="64" y="66"/>
                    <a:pt x="224" y="258"/>
                    <a:pt x="384" y="396"/>
                  </a:cubicBezTo>
                  <a:cubicBezTo>
                    <a:pt x="544" y="534"/>
                    <a:pt x="840" y="738"/>
                    <a:pt x="960" y="828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13" name="Freeform 10"/>
            <p:cNvSpPr>
              <a:spLocks/>
            </p:cNvSpPr>
            <p:nvPr/>
          </p:nvSpPr>
          <p:spPr bwMode="auto">
            <a:xfrm flipV="1">
              <a:off x="2290" y="754"/>
              <a:ext cx="681" cy="544"/>
            </a:xfrm>
            <a:custGeom>
              <a:avLst/>
              <a:gdLst>
                <a:gd name="T0" fmla="*/ 0 w 960"/>
                <a:gd name="T1" fmla="*/ 0 h 828"/>
                <a:gd name="T2" fmla="*/ 193 w 960"/>
                <a:gd name="T3" fmla="*/ 171 h 828"/>
                <a:gd name="T4" fmla="*/ 483 w 960"/>
                <a:gd name="T5" fmla="*/ 357 h 828"/>
                <a:gd name="T6" fmla="*/ 0 60000 65536"/>
                <a:gd name="T7" fmla="*/ 0 60000 65536"/>
                <a:gd name="T8" fmla="*/ 0 60000 65536"/>
                <a:gd name="T9" fmla="*/ 0 w 960"/>
                <a:gd name="T10" fmla="*/ 0 h 828"/>
                <a:gd name="T11" fmla="*/ 960 w 960"/>
                <a:gd name="T12" fmla="*/ 828 h 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828">
                  <a:moveTo>
                    <a:pt x="0" y="0"/>
                  </a:moveTo>
                  <a:cubicBezTo>
                    <a:pt x="64" y="66"/>
                    <a:pt x="224" y="258"/>
                    <a:pt x="384" y="396"/>
                  </a:cubicBezTo>
                  <a:cubicBezTo>
                    <a:pt x="544" y="534"/>
                    <a:pt x="840" y="738"/>
                    <a:pt x="960" y="828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579688" y="1647825"/>
            <a:ext cx="4781550" cy="4130675"/>
            <a:chOff x="1625" y="1038"/>
            <a:chExt cx="3012" cy="2602"/>
          </a:xfrm>
        </p:grpSpPr>
        <p:sp>
          <p:nvSpPr>
            <p:cNvPr id="29703" name="Text Box 12"/>
            <p:cNvSpPr txBox="1">
              <a:spLocks noChangeArrowheads="1"/>
            </p:cNvSpPr>
            <p:nvPr/>
          </p:nvSpPr>
          <p:spPr bwMode="auto">
            <a:xfrm>
              <a:off x="1882" y="2659"/>
              <a:ext cx="45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000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128013" name="Text Box 13"/>
            <p:cNvSpPr txBox="1">
              <a:spLocks noChangeArrowheads="1"/>
            </p:cNvSpPr>
            <p:nvPr/>
          </p:nvSpPr>
          <p:spPr bwMode="auto">
            <a:xfrm>
              <a:off x="3651" y="3294"/>
              <a:ext cx="45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3000" i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9705" name="Text Box 14"/>
            <p:cNvSpPr txBox="1">
              <a:spLocks noChangeArrowheads="1"/>
            </p:cNvSpPr>
            <p:nvPr/>
          </p:nvSpPr>
          <p:spPr bwMode="auto">
            <a:xfrm>
              <a:off x="4184" y="1224"/>
              <a:ext cx="45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000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9706" name="Text Box 15"/>
            <p:cNvSpPr txBox="1">
              <a:spLocks noChangeArrowheads="1"/>
            </p:cNvSpPr>
            <p:nvPr/>
          </p:nvSpPr>
          <p:spPr bwMode="auto">
            <a:xfrm>
              <a:off x="2291" y="1179"/>
              <a:ext cx="45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000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9707" name="Text Box 16"/>
            <p:cNvSpPr txBox="1">
              <a:spLocks noChangeArrowheads="1"/>
            </p:cNvSpPr>
            <p:nvPr/>
          </p:nvSpPr>
          <p:spPr bwMode="auto">
            <a:xfrm>
              <a:off x="1625" y="1038"/>
              <a:ext cx="45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000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  <p:sp>
        <p:nvSpPr>
          <p:cNvPr id="29702" name="Text Box 17"/>
          <p:cNvSpPr txBox="1">
            <a:spLocks noChangeArrowheads="1"/>
          </p:cNvSpPr>
          <p:nvPr/>
        </p:nvSpPr>
        <p:spPr bwMode="auto">
          <a:xfrm>
            <a:off x="684213" y="461616"/>
            <a:ext cx="77041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8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זהו אזורי התבדרות הקשורים בזרם הסילון</a:t>
            </a:r>
            <a:endParaRPr lang="en-US" sz="28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41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2"/>
          <p:cNvSpPr txBox="1">
            <a:spLocks noChangeArrowheads="1"/>
          </p:cNvSpPr>
          <p:nvPr/>
        </p:nvSpPr>
        <p:spPr bwMode="auto">
          <a:xfrm>
            <a:off x="1158875" y="620688"/>
            <a:ext cx="6985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5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מקרה ב: </a:t>
            </a:r>
            <a:r>
              <a:rPr lang="he-IL" sz="25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שינויים בכיוון </a:t>
            </a:r>
            <a:r>
              <a:rPr lang="he-IL" sz="25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בזרימה גלית</a:t>
            </a:r>
            <a:endParaRPr lang="en-US" sz="25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14300" y="1556792"/>
            <a:ext cx="88931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</a:pP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בזרימה גלית, בה קיימים שינויי כוון, מניחים </a:t>
            </a:r>
            <a:r>
              <a:rPr lang="he-IL" sz="220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איזון </a:t>
            </a:r>
            <a:r>
              <a:rPr lang="he-IL" sz="220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גרדיינטי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בו מצטרף לכוח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גרדינט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הלחץ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ולקוריוליס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גם הכוח 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הצנטריפוגלי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75000" y="3140968"/>
            <a:ext cx="2989263" cy="2565400"/>
            <a:chOff x="2018" y="2568"/>
            <a:chExt cx="1883" cy="1616"/>
          </a:xfrm>
        </p:grpSpPr>
        <p:sp>
          <p:nvSpPr>
            <p:cNvPr id="9228" name="Oval 4"/>
            <p:cNvSpPr>
              <a:spLocks noChangeArrowheads="1"/>
            </p:cNvSpPr>
            <p:nvPr/>
          </p:nvSpPr>
          <p:spPr bwMode="auto">
            <a:xfrm>
              <a:off x="2018" y="2568"/>
              <a:ext cx="1815" cy="1616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sz="24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9229" name="AutoShape 5"/>
            <p:cNvSpPr>
              <a:spLocks noChangeArrowheads="1"/>
            </p:cNvSpPr>
            <p:nvPr/>
          </p:nvSpPr>
          <p:spPr bwMode="auto">
            <a:xfrm>
              <a:off x="3696" y="3113"/>
              <a:ext cx="205" cy="466"/>
            </a:xfrm>
            <a:prstGeom prst="upArrow">
              <a:avLst>
                <a:gd name="adj1" fmla="val 50000"/>
                <a:gd name="adj2" fmla="val 56829"/>
              </a:avLst>
            </a:prstGeom>
            <a:solidFill>
              <a:srgbClr val="006600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he-IL" sz="24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975225" y="3933131"/>
            <a:ext cx="1873250" cy="1190625"/>
            <a:chOff x="3152" y="3067"/>
            <a:chExt cx="1180" cy="750"/>
          </a:xfrm>
        </p:grpSpPr>
        <p:sp>
          <p:nvSpPr>
            <p:cNvPr id="9225" name="Line 8"/>
            <p:cNvSpPr>
              <a:spLocks noChangeShapeType="1"/>
            </p:cNvSpPr>
            <p:nvPr/>
          </p:nvSpPr>
          <p:spPr bwMode="auto">
            <a:xfrm>
              <a:off x="3787" y="3385"/>
              <a:ext cx="499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 sz="24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9226" name="Line 9"/>
            <p:cNvSpPr>
              <a:spLocks noChangeShapeType="1"/>
            </p:cNvSpPr>
            <p:nvPr/>
          </p:nvSpPr>
          <p:spPr bwMode="auto">
            <a:xfrm>
              <a:off x="3787" y="3475"/>
              <a:ext cx="408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 sz="24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sp>
          <p:nvSpPr>
            <p:cNvPr id="9227" name="Line 10"/>
            <p:cNvSpPr>
              <a:spLocks noChangeShapeType="1"/>
            </p:cNvSpPr>
            <p:nvPr/>
          </p:nvSpPr>
          <p:spPr bwMode="auto">
            <a:xfrm flipH="1">
              <a:off x="3307" y="3430"/>
              <a:ext cx="499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 sz="2400"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</p:txBody>
        </p:sp>
        <p:graphicFrame>
          <p:nvGraphicFramePr>
            <p:cNvPr id="9218" name="Object 12"/>
            <p:cNvGraphicFramePr>
              <a:graphicFrameLocks noChangeAspect="1"/>
            </p:cNvGraphicFramePr>
            <p:nvPr/>
          </p:nvGraphicFramePr>
          <p:xfrm>
            <a:off x="3152" y="3079"/>
            <a:ext cx="36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8" name="Equation" r:id="rId4" imgW="330057" imgH="203112" progId="">
                    <p:embed/>
                  </p:oleObj>
                </mc:Choice>
                <mc:Fallback>
                  <p:oleObj name="Equation" r:id="rId4" imgW="330057" imgH="2031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3079"/>
                          <a:ext cx="363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9" name="Object 13"/>
            <p:cNvGraphicFramePr>
              <a:graphicFrameLocks noChangeAspect="1"/>
            </p:cNvGraphicFramePr>
            <p:nvPr/>
          </p:nvGraphicFramePr>
          <p:xfrm>
            <a:off x="4021" y="3067"/>
            <a:ext cx="167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9" name="Equation" r:id="rId6" imgW="152268" imgH="203024" progId="">
                    <p:embed/>
                  </p:oleObj>
                </mc:Choice>
                <mc:Fallback>
                  <p:oleObj name="Equation" r:id="rId6" imgW="152268" imgH="20302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1" y="3067"/>
                          <a:ext cx="167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0" name="Object 14"/>
            <p:cNvGraphicFramePr>
              <a:graphicFrameLocks noChangeAspect="1"/>
            </p:cNvGraphicFramePr>
            <p:nvPr/>
          </p:nvGraphicFramePr>
          <p:xfrm>
            <a:off x="3986" y="3528"/>
            <a:ext cx="34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0" name="Equation" r:id="rId8" imgW="215619" imgH="177569" progId="">
                    <p:embed/>
                  </p:oleObj>
                </mc:Choice>
                <mc:Fallback>
                  <p:oleObj name="Equation" r:id="rId8" imgW="215619" imgH="1775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3528"/>
                          <a:ext cx="346" cy="2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317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2"/>
          <p:cNvSpPr txBox="1">
            <a:spLocks noChangeArrowheads="1"/>
          </p:cNvSpPr>
          <p:nvPr/>
        </p:nvSpPr>
        <p:spPr bwMode="auto">
          <a:xfrm>
            <a:off x="1187450" y="260350"/>
            <a:ext cx="698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8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רוח </a:t>
            </a:r>
            <a:r>
              <a:rPr lang="he-IL" sz="28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גרדיינטית</a:t>
            </a:r>
            <a:endParaRPr lang="en-US" sz="28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651500" y="981075"/>
            <a:ext cx="3168650" cy="3024188"/>
            <a:chOff x="3651" y="618"/>
            <a:chExt cx="1996" cy="1905"/>
          </a:xfrm>
        </p:grpSpPr>
        <p:sp>
          <p:nvSpPr>
            <p:cNvPr id="10261" name="Text Box 3"/>
            <p:cNvSpPr txBox="1">
              <a:spLocks noChangeArrowheads="1"/>
            </p:cNvSpPr>
            <p:nvPr/>
          </p:nvSpPr>
          <p:spPr bwMode="auto">
            <a:xfrm>
              <a:off x="3742" y="618"/>
              <a:ext cx="17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he-IL" sz="2400" dirty="0">
                  <a:solidFill>
                    <a:schemeClr val="tx2"/>
                  </a:solidFill>
                </a:rPr>
                <a:t>בזרימה ציקלונית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262" name="Group 14"/>
            <p:cNvGrpSpPr>
              <a:grpSpLocks/>
            </p:cNvGrpSpPr>
            <p:nvPr/>
          </p:nvGrpSpPr>
          <p:grpSpPr bwMode="auto">
            <a:xfrm>
              <a:off x="3651" y="1026"/>
              <a:ext cx="1996" cy="1497"/>
              <a:chOff x="2018" y="2568"/>
              <a:chExt cx="2314" cy="1616"/>
            </a:xfrm>
          </p:grpSpPr>
          <p:grpSp>
            <p:nvGrpSpPr>
              <p:cNvPr id="10264" name="Group 4"/>
              <p:cNvGrpSpPr>
                <a:grpSpLocks/>
              </p:cNvGrpSpPr>
              <p:nvPr/>
            </p:nvGrpSpPr>
            <p:grpSpPr bwMode="auto">
              <a:xfrm>
                <a:off x="2018" y="2568"/>
                <a:ext cx="1883" cy="1616"/>
                <a:chOff x="2018" y="2568"/>
                <a:chExt cx="1883" cy="1616"/>
              </a:xfrm>
            </p:grpSpPr>
            <p:sp>
              <p:nvSpPr>
                <p:cNvPr id="10269" name="Oval 5"/>
                <p:cNvSpPr>
                  <a:spLocks noChangeArrowheads="1"/>
                </p:cNvSpPr>
                <p:nvPr/>
              </p:nvSpPr>
              <p:spPr bwMode="auto">
                <a:xfrm>
                  <a:off x="2018" y="2568"/>
                  <a:ext cx="1815" cy="1616"/>
                </a:xfrm>
                <a:prstGeom prst="ellipse">
                  <a:avLst/>
                </a:prstGeom>
                <a:noFill/>
                <a:ln w="5715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0270" name="AutoShape 6"/>
                <p:cNvSpPr>
                  <a:spLocks noChangeArrowheads="1"/>
                </p:cNvSpPr>
                <p:nvPr/>
              </p:nvSpPr>
              <p:spPr bwMode="auto">
                <a:xfrm>
                  <a:off x="3696" y="3113"/>
                  <a:ext cx="205" cy="466"/>
                </a:xfrm>
                <a:prstGeom prst="upArrow">
                  <a:avLst>
                    <a:gd name="adj1" fmla="val 50000"/>
                    <a:gd name="adj2" fmla="val 56829"/>
                  </a:avLst>
                </a:prstGeom>
                <a:solidFill>
                  <a:srgbClr val="006600"/>
                </a:solidFill>
                <a:ln w="28575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10265" name="Group 7"/>
              <p:cNvGrpSpPr>
                <a:grpSpLocks/>
              </p:cNvGrpSpPr>
              <p:nvPr/>
            </p:nvGrpSpPr>
            <p:grpSpPr bwMode="auto">
              <a:xfrm>
                <a:off x="3152" y="3067"/>
                <a:ext cx="1180" cy="750"/>
                <a:chOff x="3152" y="3067"/>
                <a:chExt cx="1180" cy="750"/>
              </a:xfrm>
            </p:grpSpPr>
            <p:sp>
              <p:nvSpPr>
                <p:cNvPr id="10266" name="Line 8"/>
                <p:cNvSpPr>
                  <a:spLocks noChangeShapeType="1"/>
                </p:cNvSpPr>
                <p:nvPr/>
              </p:nvSpPr>
              <p:spPr bwMode="auto">
                <a:xfrm>
                  <a:off x="3787" y="3385"/>
                  <a:ext cx="499" cy="0"/>
                </a:xfrm>
                <a:prstGeom prst="line">
                  <a:avLst/>
                </a:prstGeom>
                <a:noFill/>
                <a:ln w="57150">
                  <a:solidFill>
                    <a:srgbClr val="99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10267" name="Line 9"/>
                <p:cNvSpPr>
                  <a:spLocks noChangeShapeType="1"/>
                </p:cNvSpPr>
                <p:nvPr/>
              </p:nvSpPr>
              <p:spPr bwMode="auto">
                <a:xfrm>
                  <a:off x="3787" y="3475"/>
                  <a:ext cx="408" cy="0"/>
                </a:xfrm>
                <a:prstGeom prst="line">
                  <a:avLst/>
                </a:prstGeom>
                <a:noFill/>
                <a:ln w="57150">
                  <a:solidFill>
                    <a:srgbClr val="99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10268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307" y="3430"/>
                  <a:ext cx="499" cy="0"/>
                </a:xfrm>
                <a:prstGeom prst="line">
                  <a:avLst/>
                </a:prstGeom>
                <a:noFill/>
                <a:ln w="57150">
                  <a:solidFill>
                    <a:srgbClr val="99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graphicFrame>
              <p:nvGraphicFramePr>
                <p:cNvPr id="10245" name="Object 11"/>
                <p:cNvGraphicFramePr>
                  <a:graphicFrameLocks noChangeAspect="1"/>
                </p:cNvGraphicFramePr>
                <p:nvPr/>
              </p:nvGraphicFramePr>
              <p:xfrm>
                <a:off x="3152" y="3079"/>
                <a:ext cx="363" cy="3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494" name="Equation" r:id="rId4" imgW="330057" imgH="203112" progId="">
                        <p:embed/>
                      </p:oleObj>
                    </mc:Choice>
                    <mc:Fallback>
                      <p:oleObj name="Equation" r:id="rId4" imgW="330057" imgH="203112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52" y="3079"/>
                              <a:ext cx="363" cy="33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46" name="Object 12"/>
                <p:cNvGraphicFramePr>
                  <a:graphicFrameLocks noChangeAspect="1"/>
                </p:cNvGraphicFramePr>
                <p:nvPr/>
              </p:nvGraphicFramePr>
              <p:xfrm>
                <a:off x="4021" y="3067"/>
                <a:ext cx="167" cy="3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495" name="Equation" r:id="rId6" imgW="152268" imgH="203024" progId="">
                        <p:embed/>
                      </p:oleObj>
                    </mc:Choice>
                    <mc:Fallback>
                      <p:oleObj name="Equation" r:id="rId6" imgW="152268" imgH="203024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21" y="3067"/>
                              <a:ext cx="167" cy="33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47" name="Object 13"/>
                <p:cNvGraphicFramePr>
                  <a:graphicFrameLocks noChangeAspect="1"/>
                </p:cNvGraphicFramePr>
                <p:nvPr/>
              </p:nvGraphicFramePr>
              <p:xfrm>
                <a:off x="3986" y="3528"/>
                <a:ext cx="346" cy="2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496" name="Equation" r:id="rId8" imgW="215619" imgH="177569" progId="">
                        <p:embed/>
                      </p:oleObj>
                    </mc:Choice>
                    <mc:Fallback>
                      <p:oleObj name="Equation" r:id="rId8" imgW="215619" imgH="177569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6" y="3528"/>
                              <a:ext cx="346" cy="28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0263" name="Text Box 15"/>
            <p:cNvSpPr txBox="1">
              <a:spLocks noChangeArrowheads="1"/>
            </p:cNvSpPr>
            <p:nvPr/>
          </p:nvSpPr>
          <p:spPr bwMode="auto">
            <a:xfrm>
              <a:off x="4195" y="1568"/>
              <a:ext cx="54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>
                <a:spcBef>
                  <a:spcPct val="50000"/>
                </a:spcBef>
              </a:pPr>
              <a:r>
                <a:rPr lang="en-US" sz="3200" i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</p:grp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5292725" y="4293096"/>
            <a:ext cx="331152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כוח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קוריוליס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מאזן את כוח גרד' הלחץ </a:t>
            </a:r>
            <a:r>
              <a:rPr lang="he-IL" sz="220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בהפחתת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הצנטריפוגלי ולכן הרוח </a:t>
            </a:r>
          </a:p>
          <a:p>
            <a:r>
              <a:rPr lang="he-IL" sz="220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חלשה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מהגיאוסטרופית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683568" y="4365104"/>
            <a:ext cx="338430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כוח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קוריוליס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מאזן את כוח גרד' הלחץ </a:t>
            </a:r>
            <a:r>
              <a:rPr lang="he-IL" sz="220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בהוספת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הצנטריפוגלי ולכן הרוח </a:t>
            </a:r>
          </a:p>
          <a:p>
            <a:r>
              <a:rPr lang="he-IL" sz="220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חזקה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מהגיאוסטרופית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539750" y="1047750"/>
            <a:ext cx="3600450" cy="3028950"/>
            <a:chOff x="340" y="627"/>
            <a:chExt cx="2268" cy="1908"/>
          </a:xfrm>
        </p:grpSpPr>
        <p:grpSp>
          <p:nvGrpSpPr>
            <p:cNvPr id="10253" name="Group 18"/>
            <p:cNvGrpSpPr>
              <a:grpSpLocks/>
            </p:cNvGrpSpPr>
            <p:nvPr/>
          </p:nvGrpSpPr>
          <p:grpSpPr bwMode="auto">
            <a:xfrm flipV="1">
              <a:off x="612" y="1038"/>
              <a:ext cx="1624" cy="1497"/>
              <a:chOff x="2018" y="2568"/>
              <a:chExt cx="1883" cy="1616"/>
            </a:xfrm>
          </p:grpSpPr>
          <p:sp>
            <p:nvSpPr>
              <p:cNvPr id="10259" name="Oval 19"/>
              <p:cNvSpPr>
                <a:spLocks noChangeArrowheads="1"/>
              </p:cNvSpPr>
              <p:nvPr/>
            </p:nvSpPr>
            <p:spPr bwMode="auto">
              <a:xfrm>
                <a:off x="2018" y="2568"/>
                <a:ext cx="1815" cy="1616"/>
              </a:xfrm>
              <a:prstGeom prst="ellipse">
                <a:avLst/>
              </a:prstGeom>
              <a:noFill/>
              <a:ln w="5715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0260" name="AutoShape 20"/>
              <p:cNvSpPr>
                <a:spLocks noChangeArrowheads="1"/>
              </p:cNvSpPr>
              <p:nvPr/>
            </p:nvSpPr>
            <p:spPr bwMode="auto">
              <a:xfrm>
                <a:off x="3696" y="3113"/>
                <a:ext cx="205" cy="466"/>
              </a:xfrm>
              <a:prstGeom prst="upArrow">
                <a:avLst>
                  <a:gd name="adj1" fmla="val 50000"/>
                  <a:gd name="adj2" fmla="val 56829"/>
                </a:avLst>
              </a:prstGeom>
              <a:solidFill>
                <a:srgbClr val="006600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he-IL"/>
              </a:p>
            </p:txBody>
          </p:sp>
        </p:grpSp>
        <p:sp>
          <p:nvSpPr>
            <p:cNvPr id="10254" name="Line 22"/>
            <p:cNvSpPr>
              <a:spLocks noChangeShapeType="1"/>
            </p:cNvSpPr>
            <p:nvPr/>
          </p:nvSpPr>
          <p:spPr bwMode="auto">
            <a:xfrm>
              <a:off x="2138" y="1795"/>
              <a:ext cx="430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255" name="Line 23"/>
            <p:cNvSpPr>
              <a:spLocks noChangeShapeType="1"/>
            </p:cNvSpPr>
            <p:nvPr/>
          </p:nvSpPr>
          <p:spPr bwMode="auto">
            <a:xfrm>
              <a:off x="2138" y="1878"/>
              <a:ext cx="352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256" name="Line 24"/>
            <p:cNvSpPr>
              <a:spLocks noChangeShapeType="1"/>
            </p:cNvSpPr>
            <p:nvPr/>
          </p:nvSpPr>
          <p:spPr bwMode="auto">
            <a:xfrm flipH="1">
              <a:off x="1598" y="1836"/>
              <a:ext cx="544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graphicFrame>
          <p:nvGraphicFramePr>
            <p:cNvPr id="10242" name="Object 25"/>
            <p:cNvGraphicFramePr>
              <a:graphicFrameLocks noChangeAspect="1"/>
            </p:cNvGraphicFramePr>
            <p:nvPr/>
          </p:nvGraphicFramePr>
          <p:xfrm>
            <a:off x="2278" y="1466"/>
            <a:ext cx="313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7" name="Equation" r:id="rId10" imgW="330057" imgH="203112" progId="">
                    <p:embed/>
                  </p:oleObj>
                </mc:Choice>
                <mc:Fallback>
                  <p:oleObj name="Equation" r:id="rId10" imgW="330057" imgH="2031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8" y="1466"/>
                          <a:ext cx="313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3" name="Object 26"/>
            <p:cNvGraphicFramePr>
              <a:graphicFrameLocks noChangeAspect="1"/>
            </p:cNvGraphicFramePr>
            <p:nvPr/>
          </p:nvGraphicFramePr>
          <p:xfrm>
            <a:off x="1853" y="1492"/>
            <a:ext cx="144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8" name="Equation" r:id="rId11" imgW="152268" imgH="203024" progId="">
                    <p:embed/>
                  </p:oleObj>
                </mc:Choice>
                <mc:Fallback>
                  <p:oleObj name="Equation" r:id="rId11" imgW="152268" imgH="20302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1492"/>
                          <a:ext cx="144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" name="Object 27"/>
            <p:cNvGraphicFramePr>
              <a:graphicFrameLocks noChangeAspect="1"/>
            </p:cNvGraphicFramePr>
            <p:nvPr/>
          </p:nvGraphicFramePr>
          <p:xfrm>
            <a:off x="2310" y="1927"/>
            <a:ext cx="298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" name="Equation" r:id="rId12" imgW="215619" imgH="177569" progId="">
                    <p:embed/>
                  </p:oleObj>
                </mc:Choice>
                <mc:Fallback>
                  <p:oleObj name="Equation" r:id="rId12" imgW="215619" imgH="1775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0" y="1927"/>
                          <a:ext cx="298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7" name="Text Box 30"/>
            <p:cNvSpPr txBox="1">
              <a:spLocks noChangeArrowheads="1"/>
            </p:cNvSpPr>
            <p:nvPr/>
          </p:nvSpPr>
          <p:spPr bwMode="auto">
            <a:xfrm>
              <a:off x="340" y="627"/>
              <a:ext cx="213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he-IL" sz="2400" dirty="0">
                  <a:solidFill>
                    <a:schemeClr val="tx2"/>
                  </a:solidFill>
                </a:rPr>
                <a:t>בזרימה </a:t>
              </a:r>
              <a:r>
                <a:rPr lang="he-IL" sz="2400" dirty="0" err="1">
                  <a:solidFill>
                    <a:schemeClr val="tx2"/>
                  </a:solidFill>
                </a:rPr>
                <a:t>אנטיציקלונית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258" name="Text Box 32"/>
            <p:cNvSpPr txBox="1">
              <a:spLocks noChangeArrowheads="1"/>
            </p:cNvSpPr>
            <p:nvPr/>
          </p:nvSpPr>
          <p:spPr bwMode="auto">
            <a:xfrm>
              <a:off x="1180" y="1614"/>
              <a:ext cx="45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>
                <a:spcBef>
                  <a:spcPct val="50000"/>
                </a:spcBef>
              </a:pPr>
              <a:r>
                <a:rPr lang="en-US" sz="3200" i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</p:grp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1187624" y="5949280"/>
            <a:ext cx="698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400" b="0" dirty="0" smtClean="0">
                <a:solidFill>
                  <a:srgbClr val="FF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אם כך, למה ברמות הרוחות חלשות </a:t>
            </a:r>
            <a:r>
              <a:rPr lang="he-IL" sz="2400" b="0" dirty="0" err="1" smtClean="0">
                <a:solidFill>
                  <a:srgbClr val="FF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מבשקעים</a:t>
            </a:r>
            <a:r>
              <a:rPr lang="he-IL" sz="2400" b="0" dirty="0" smtClean="0">
                <a:solidFill>
                  <a:srgbClr val="FF00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?</a:t>
            </a:r>
            <a:endParaRPr lang="en-US" sz="2400" b="0" dirty="0">
              <a:solidFill>
                <a:srgbClr val="FF0000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342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4" grpId="0"/>
      <p:bldP spid="4815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4"/>
          <p:cNvSpPr txBox="1">
            <a:spLocks noChangeArrowheads="1"/>
          </p:cNvSpPr>
          <p:nvPr/>
        </p:nvSpPr>
        <p:spPr bwMode="auto">
          <a:xfrm>
            <a:off x="3253582" y="755581"/>
            <a:ext cx="28082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FontTx/>
              <a:buNone/>
            </a:pPr>
            <a:r>
              <a:rPr lang="he-IL" altLang="he-IL" sz="4000" b="0" dirty="0">
                <a:solidFill>
                  <a:srgbClr val="6600CC"/>
                </a:solidFill>
              </a:rPr>
              <a:t>שקע טרמלי</a:t>
            </a:r>
            <a:endParaRPr lang="en-US" altLang="he-IL" sz="4000" b="0" dirty="0">
              <a:solidFill>
                <a:srgbClr val="6600CC"/>
              </a:solidFill>
            </a:endParaRPr>
          </a:p>
        </p:txBody>
      </p:sp>
      <p:grpSp>
        <p:nvGrpSpPr>
          <p:cNvPr id="3075" name="Group 49"/>
          <p:cNvGrpSpPr>
            <a:grpSpLocks/>
          </p:cNvGrpSpPr>
          <p:nvPr/>
        </p:nvGrpSpPr>
        <p:grpSpPr bwMode="auto">
          <a:xfrm>
            <a:off x="1651000" y="2349500"/>
            <a:ext cx="5472113" cy="3357563"/>
            <a:chOff x="1066" y="277"/>
            <a:chExt cx="3447" cy="1860"/>
          </a:xfrm>
        </p:grpSpPr>
        <p:grpSp>
          <p:nvGrpSpPr>
            <p:cNvPr id="3076" name="Group 42"/>
            <p:cNvGrpSpPr>
              <a:grpSpLocks/>
            </p:cNvGrpSpPr>
            <p:nvPr/>
          </p:nvGrpSpPr>
          <p:grpSpPr bwMode="auto">
            <a:xfrm>
              <a:off x="1066" y="277"/>
              <a:ext cx="3447" cy="1860"/>
              <a:chOff x="1066" y="300"/>
              <a:chExt cx="3447" cy="1860"/>
            </a:xfrm>
          </p:grpSpPr>
          <p:grpSp>
            <p:nvGrpSpPr>
              <p:cNvPr id="3083" name="Group 36"/>
              <p:cNvGrpSpPr>
                <a:grpSpLocks/>
              </p:cNvGrpSpPr>
              <p:nvPr/>
            </p:nvGrpSpPr>
            <p:grpSpPr bwMode="auto">
              <a:xfrm>
                <a:off x="1066" y="300"/>
                <a:ext cx="3447" cy="1860"/>
                <a:chOff x="2381" y="323"/>
                <a:chExt cx="1814" cy="1247"/>
              </a:xfrm>
            </p:grpSpPr>
            <p:sp>
              <p:nvSpPr>
                <p:cNvPr id="3086" name="Rectangle 26"/>
                <p:cNvSpPr>
                  <a:spLocks noChangeArrowheads="1"/>
                </p:cNvSpPr>
                <p:nvPr/>
              </p:nvSpPr>
              <p:spPr bwMode="auto">
                <a:xfrm>
                  <a:off x="2381" y="323"/>
                  <a:ext cx="1814" cy="1247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he-IL" altLang="he-IL" sz="1800"/>
                </a:p>
              </p:txBody>
            </p:sp>
            <p:sp>
              <p:nvSpPr>
                <p:cNvPr id="3087" name="Freeform 30"/>
                <p:cNvSpPr>
                  <a:spLocks/>
                </p:cNvSpPr>
                <p:nvPr/>
              </p:nvSpPr>
              <p:spPr bwMode="auto">
                <a:xfrm>
                  <a:off x="2470" y="328"/>
                  <a:ext cx="1678" cy="1218"/>
                </a:xfrm>
                <a:custGeom>
                  <a:avLst/>
                  <a:gdLst>
                    <a:gd name="T0" fmla="*/ 0 w 1678"/>
                    <a:gd name="T1" fmla="*/ 1218 h 1218"/>
                    <a:gd name="T2" fmla="*/ 136 w 1678"/>
                    <a:gd name="T3" fmla="*/ 945 h 1218"/>
                    <a:gd name="T4" fmla="*/ 90 w 1678"/>
                    <a:gd name="T5" fmla="*/ 628 h 1218"/>
                    <a:gd name="T6" fmla="*/ 181 w 1678"/>
                    <a:gd name="T7" fmla="*/ 265 h 1218"/>
                    <a:gd name="T8" fmla="*/ 453 w 1678"/>
                    <a:gd name="T9" fmla="*/ 84 h 1218"/>
                    <a:gd name="T10" fmla="*/ 862 w 1678"/>
                    <a:gd name="T11" fmla="*/ 38 h 1218"/>
                    <a:gd name="T12" fmla="*/ 1270 w 1678"/>
                    <a:gd name="T13" fmla="*/ 38 h 1218"/>
                    <a:gd name="T14" fmla="*/ 1497 w 1678"/>
                    <a:gd name="T15" fmla="*/ 265 h 1218"/>
                    <a:gd name="T16" fmla="*/ 1633 w 1678"/>
                    <a:gd name="T17" fmla="*/ 492 h 1218"/>
                    <a:gd name="T18" fmla="*/ 1678 w 1678"/>
                    <a:gd name="T19" fmla="*/ 628 h 12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78"/>
                    <a:gd name="T31" fmla="*/ 0 h 1218"/>
                    <a:gd name="T32" fmla="*/ 1678 w 1678"/>
                    <a:gd name="T33" fmla="*/ 1218 h 12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78" h="1218">
                      <a:moveTo>
                        <a:pt x="0" y="1218"/>
                      </a:moveTo>
                      <a:cubicBezTo>
                        <a:pt x="60" y="1130"/>
                        <a:pt x="121" y="1043"/>
                        <a:pt x="136" y="945"/>
                      </a:cubicBezTo>
                      <a:cubicBezTo>
                        <a:pt x="151" y="847"/>
                        <a:pt x="83" y="741"/>
                        <a:pt x="90" y="628"/>
                      </a:cubicBezTo>
                      <a:cubicBezTo>
                        <a:pt x="97" y="515"/>
                        <a:pt x="121" y="356"/>
                        <a:pt x="181" y="265"/>
                      </a:cubicBezTo>
                      <a:cubicBezTo>
                        <a:pt x="241" y="174"/>
                        <a:pt x="339" y="122"/>
                        <a:pt x="453" y="84"/>
                      </a:cubicBezTo>
                      <a:cubicBezTo>
                        <a:pt x="567" y="46"/>
                        <a:pt x="726" y="46"/>
                        <a:pt x="862" y="38"/>
                      </a:cubicBezTo>
                      <a:cubicBezTo>
                        <a:pt x="998" y="30"/>
                        <a:pt x="1164" y="0"/>
                        <a:pt x="1270" y="38"/>
                      </a:cubicBezTo>
                      <a:cubicBezTo>
                        <a:pt x="1376" y="76"/>
                        <a:pt x="1437" y="189"/>
                        <a:pt x="1497" y="265"/>
                      </a:cubicBezTo>
                      <a:cubicBezTo>
                        <a:pt x="1557" y="341"/>
                        <a:pt x="1603" y="432"/>
                        <a:pt x="1633" y="492"/>
                      </a:cubicBezTo>
                      <a:cubicBezTo>
                        <a:pt x="1663" y="552"/>
                        <a:pt x="1663" y="605"/>
                        <a:pt x="1678" y="628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CC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8" name="Oval 31"/>
                <p:cNvSpPr>
                  <a:spLocks noChangeArrowheads="1"/>
                </p:cNvSpPr>
                <p:nvPr/>
              </p:nvSpPr>
              <p:spPr bwMode="auto">
                <a:xfrm>
                  <a:off x="3059" y="748"/>
                  <a:ext cx="545" cy="408"/>
                </a:xfrm>
                <a:prstGeom prst="ellipse">
                  <a:avLst/>
                </a:prstGeom>
                <a:noFill/>
                <a:ln w="38100">
                  <a:solidFill>
                    <a:srgbClr val="CC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he-IL" altLang="he-IL" sz="1800"/>
                </a:p>
              </p:txBody>
            </p:sp>
            <p:sp>
              <p:nvSpPr>
                <p:cNvPr id="3089" name="Freeform 32"/>
                <p:cNvSpPr>
                  <a:spLocks/>
                </p:cNvSpPr>
                <p:nvPr/>
              </p:nvSpPr>
              <p:spPr bwMode="auto">
                <a:xfrm>
                  <a:off x="2742" y="476"/>
                  <a:ext cx="1446" cy="1066"/>
                </a:xfrm>
                <a:custGeom>
                  <a:avLst/>
                  <a:gdLst>
                    <a:gd name="T0" fmla="*/ 0 w 1446"/>
                    <a:gd name="T1" fmla="*/ 1066 h 1066"/>
                    <a:gd name="T2" fmla="*/ 36 w 1446"/>
                    <a:gd name="T3" fmla="*/ 682 h 1066"/>
                    <a:gd name="T4" fmla="*/ 114 w 1446"/>
                    <a:gd name="T5" fmla="*/ 239 h 1066"/>
                    <a:gd name="T6" fmla="*/ 320 w 1446"/>
                    <a:gd name="T7" fmla="*/ 58 h 1066"/>
                    <a:gd name="T8" fmla="*/ 629 w 1446"/>
                    <a:gd name="T9" fmla="*/ 12 h 1066"/>
                    <a:gd name="T10" fmla="*/ 966 w 1446"/>
                    <a:gd name="T11" fmla="*/ 132 h 1066"/>
                    <a:gd name="T12" fmla="*/ 1110 w 1446"/>
                    <a:gd name="T13" fmla="*/ 336 h 1066"/>
                    <a:gd name="T14" fmla="*/ 1230 w 1446"/>
                    <a:gd name="T15" fmla="*/ 648 h 1066"/>
                    <a:gd name="T16" fmla="*/ 1446 w 1446"/>
                    <a:gd name="T17" fmla="*/ 996 h 10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46"/>
                    <a:gd name="T28" fmla="*/ 0 h 1066"/>
                    <a:gd name="T29" fmla="*/ 1446 w 1446"/>
                    <a:gd name="T30" fmla="*/ 1066 h 106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46" h="1066">
                      <a:moveTo>
                        <a:pt x="0" y="1066"/>
                      </a:moveTo>
                      <a:cubicBezTo>
                        <a:pt x="6" y="1002"/>
                        <a:pt x="17" y="820"/>
                        <a:pt x="36" y="682"/>
                      </a:cubicBezTo>
                      <a:cubicBezTo>
                        <a:pt x="55" y="544"/>
                        <a:pt x="67" y="343"/>
                        <a:pt x="114" y="239"/>
                      </a:cubicBezTo>
                      <a:cubicBezTo>
                        <a:pt x="161" y="135"/>
                        <a:pt x="234" y="96"/>
                        <a:pt x="320" y="58"/>
                      </a:cubicBezTo>
                      <a:cubicBezTo>
                        <a:pt x="406" y="20"/>
                        <a:pt x="521" y="0"/>
                        <a:pt x="629" y="12"/>
                      </a:cubicBezTo>
                      <a:cubicBezTo>
                        <a:pt x="737" y="24"/>
                        <a:pt x="886" y="78"/>
                        <a:pt x="966" y="132"/>
                      </a:cubicBezTo>
                      <a:cubicBezTo>
                        <a:pt x="1046" y="186"/>
                        <a:pt x="1066" y="250"/>
                        <a:pt x="1110" y="336"/>
                      </a:cubicBezTo>
                      <a:cubicBezTo>
                        <a:pt x="1154" y="422"/>
                        <a:pt x="1174" y="538"/>
                        <a:pt x="1230" y="648"/>
                      </a:cubicBezTo>
                      <a:cubicBezTo>
                        <a:pt x="1286" y="758"/>
                        <a:pt x="1401" y="924"/>
                        <a:pt x="1446" y="996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CC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4" name="Oval 39"/>
              <p:cNvSpPr>
                <a:spLocks noChangeArrowheads="1"/>
              </p:cNvSpPr>
              <p:nvPr/>
            </p:nvSpPr>
            <p:spPr bwMode="auto">
              <a:xfrm>
                <a:off x="2326" y="797"/>
                <a:ext cx="1180" cy="90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3085" name="Oval 40"/>
              <p:cNvSpPr>
                <a:spLocks noChangeArrowheads="1"/>
              </p:cNvSpPr>
              <p:nvPr/>
            </p:nvSpPr>
            <p:spPr bwMode="auto">
              <a:xfrm>
                <a:off x="1882" y="391"/>
                <a:ext cx="2132" cy="172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</p:grpSp>
        <p:sp>
          <p:nvSpPr>
            <p:cNvPr id="3077" name="Text Box 33"/>
            <p:cNvSpPr txBox="1">
              <a:spLocks noChangeArrowheads="1"/>
            </p:cNvSpPr>
            <p:nvPr/>
          </p:nvSpPr>
          <p:spPr bwMode="auto">
            <a:xfrm>
              <a:off x="1259" y="377"/>
              <a:ext cx="1689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10</a:t>
              </a: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C</a:t>
              </a:r>
            </a:p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endParaRPr lang="en-US" altLang="he-IL" sz="23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                          </a:t>
              </a:r>
              <a:r>
                <a:rPr lang="en-US" altLang="he-IL" sz="2100" dirty="0" smtClean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2</a:t>
              </a:r>
              <a:r>
                <a:rPr lang="en-US" altLang="he-IL" sz="2100" dirty="0" smtClean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C</a:t>
              </a:r>
            </a:p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endParaRPr lang="en-US" altLang="he-IL" sz="21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endParaRPr lang="en-US" altLang="he-IL" sz="21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l" rtl="0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en-US" altLang="he-IL" sz="2100" dirty="0" smtClean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    </a:t>
              </a: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15</a:t>
              </a:r>
              <a:r>
                <a:rPr lang="en-US" altLang="he-IL" sz="2100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C</a:t>
              </a:r>
            </a:p>
          </p:txBody>
        </p:sp>
        <p:sp>
          <p:nvSpPr>
            <p:cNvPr id="3078" name="Freeform 43"/>
            <p:cNvSpPr>
              <a:spLocks/>
            </p:cNvSpPr>
            <p:nvPr/>
          </p:nvSpPr>
          <p:spPr bwMode="auto">
            <a:xfrm rot="900000">
              <a:off x="3742" y="1185"/>
              <a:ext cx="189" cy="839"/>
            </a:xfrm>
            <a:custGeom>
              <a:avLst/>
              <a:gdLst>
                <a:gd name="T0" fmla="*/ 178 w 189"/>
                <a:gd name="T1" fmla="*/ 839 h 839"/>
                <a:gd name="T2" fmla="*/ 184 w 189"/>
                <a:gd name="T3" fmla="*/ 634 h 839"/>
                <a:gd name="T4" fmla="*/ 150 w 189"/>
                <a:gd name="T5" fmla="*/ 358 h 839"/>
                <a:gd name="T6" fmla="*/ 0 w 189"/>
                <a:gd name="T7" fmla="*/ 0 h 8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839"/>
                <a:gd name="T14" fmla="*/ 189 w 189"/>
                <a:gd name="T15" fmla="*/ 839 h 8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839">
                  <a:moveTo>
                    <a:pt x="178" y="839"/>
                  </a:moveTo>
                  <a:cubicBezTo>
                    <a:pt x="179" y="805"/>
                    <a:pt x="189" y="714"/>
                    <a:pt x="184" y="634"/>
                  </a:cubicBezTo>
                  <a:cubicBezTo>
                    <a:pt x="179" y="554"/>
                    <a:pt x="181" y="464"/>
                    <a:pt x="150" y="358"/>
                  </a:cubicBezTo>
                  <a:cubicBezTo>
                    <a:pt x="119" y="252"/>
                    <a:pt x="31" y="75"/>
                    <a:pt x="0" y="0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079" name="Freeform 44"/>
            <p:cNvSpPr>
              <a:spLocks/>
            </p:cNvSpPr>
            <p:nvPr/>
          </p:nvSpPr>
          <p:spPr bwMode="auto">
            <a:xfrm rot="900000" flipH="1" flipV="1">
              <a:off x="1927" y="572"/>
              <a:ext cx="189" cy="839"/>
            </a:xfrm>
            <a:custGeom>
              <a:avLst/>
              <a:gdLst>
                <a:gd name="T0" fmla="*/ 178 w 189"/>
                <a:gd name="T1" fmla="*/ 839 h 839"/>
                <a:gd name="T2" fmla="*/ 184 w 189"/>
                <a:gd name="T3" fmla="*/ 634 h 839"/>
                <a:gd name="T4" fmla="*/ 150 w 189"/>
                <a:gd name="T5" fmla="*/ 358 h 839"/>
                <a:gd name="T6" fmla="*/ 0 w 189"/>
                <a:gd name="T7" fmla="*/ 0 h 8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839"/>
                <a:gd name="T14" fmla="*/ 189 w 189"/>
                <a:gd name="T15" fmla="*/ 839 h 8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839">
                  <a:moveTo>
                    <a:pt x="178" y="839"/>
                  </a:moveTo>
                  <a:cubicBezTo>
                    <a:pt x="179" y="805"/>
                    <a:pt x="189" y="714"/>
                    <a:pt x="184" y="634"/>
                  </a:cubicBezTo>
                  <a:cubicBezTo>
                    <a:pt x="179" y="554"/>
                    <a:pt x="181" y="464"/>
                    <a:pt x="150" y="358"/>
                  </a:cubicBezTo>
                  <a:cubicBezTo>
                    <a:pt x="119" y="252"/>
                    <a:pt x="31" y="75"/>
                    <a:pt x="0" y="0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080" name="Freeform 45"/>
            <p:cNvSpPr>
              <a:spLocks/>
            </p:cNvSpPr>
            <p:nvPr/>
          </p:nvSpPr>
          <p:spPr bwMode="auto">
            <a:xfrm rot="-5400000">
              <a:off x="3334" y="157"/>
              <a:ext cx="189" cy="839"/>
            </a:xfrm>
            <a:custGeom>
              <a:avLst/>
              <a:gdLst>
                <a:gd name="T0" fmla="*/ 178 w 189"/>
                <a:gd name="T1" fmla="*/ 839 h 839"/>
                <a:gd name="T2" fmla="*/ 184 w 189"/>
                <a:gd name="T3" fmla="*/ 634 h 839"/>
                <a:gd name="T4" fmla="*/ 150 w 189"/>
                <a:gd name="T5" fmla="*/ 358 h 839"/>
                <a:gd name="T6" fmla="*/ 0 w 189"/>
                <a:gd name="T7" fmla="*/ 0 h 8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839"/>
                <a:gd name="T14" fmla="*/ 189 w 189"/>
                <a:gd name="T15" fmla="*/ 839 h 8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839">
                  <a:moveTo>
                    <a:pt x="178" y="839"/>
                  </a:moveTo>
                  <a:cubicBezTo>
                    <a:pt x="179" y="805"/>
                    <a:pt x="189" y="714"/>
                    <a:pt x="184" y="634"/>
                  </a:cubicBezTo>
                  <a:cubicBezTo>
                    <a:pt x="179" y="554"/>
                    <a:pt x="181" y="464"/>
                    <a:pt x="150" y="358"/>
                  </a:cubicBezTo>
                  <a:cubicBezTo>
                    <a:pt x="119" y="252"/>
                    <a:pt x="31" y="75"/>
                    <a:pt x="0" y="0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081" name="Freeform 47"/>
            <p:cNvSpPr>
              <a:spLocks/>
            </p:cNvSpPr>
            <p:nvPr/>
          </p:nvSpPr>
          <p:spPr bwMode="auto">
            <a:xfrm rot="4800000">
              <a:off x="2965" y="1302"/>
              <a:ext cx="189" cy="635"/>
            </a:xfrm>
            <a:custGeom>
              <a:avLst/>
              <a:gdLst>
                <a:gd name="T0" fmla="*/ 178 w 189"/>
                <a:gd name="T1" fmla="*/ 208 h 839"/>
                <a:gd name="T2" fmla="*/ 184 w 189"/>
                <a:gd name="T3" fmla="*/ 157 h 839"/>
                <a:gd name="T4" fmla="*/ 150 w 189"/>
                <a:gd name="T5" fmla="*/ 89 h 839"/>
                <a:gd name="T6" fmla="*/ 0 w 189"/>
                <a:gd name="T7" fmla="*/ 0 h 8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839"/>
                <a:gd name="T14" fmla="*/ 189 w 189"/>
                <a:gd name="T15" fmla="*/ 839 h 8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839">
                  <a:moveTo>
                    <a:pt x="178" y="839"/>
                  </a:moveTo>
                  <a:cubicBezTo>
                    <a:pt x="179" y="805"/>
                    <a:pt x="189" y="714"/>
                    <a:pt x="184" y="634"/>
                  </a:cubicBezTo>
                  <a:cubicBezTo>
                    <a:pt x="179" y="554"/>
                    <a:pt x="181" y="464"/>
                    <a:pt x="150" y="358"/>
                  </a:cubicBezTo>
                  <a:cubicBezTo>
                    <a:pt x="119" y="252"/>
                    <a:pt x="31" y="75"/>
                    <a:pt x="0" y="0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3082" name="Text Box 48"/>
            <p:cNvSpPr txBox="1">
              <a:spLocks noChangeArrowheads="1"/>
            </p:cNvSpPr>
            <p:nvPr/>
          </p:nvSpPr>
          <p:spPr bwMode="auto">
            <a:xfrm>
              <a:off x="2608" y="1048"/>
              <a:ext cx="408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3600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2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115616" y="332656"/>
            <a:ext cx="6985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6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הרוח </a:t>
            </a:r>
            <a:r>
              <a:rPr lang="he-IL" sz="2600" b="0" dirty="0" err="1">
                <a:latin typeface="Guttman Hatzvi" panose="02010401010101010101" pitchFamily="2" charset="-79"/>
                <a:cs typeface="Guttman Hatzvi" panose="02010401010101010101" pitchFamily="2" charset="-79"/>
              </a:rPr>
              <a:t>האגיאוסטרופית</a:t>
            </a:r>
            <a:endParaRPr lang="en-US" sz="2600" b="0" dirty="0">
              <a:cs typeface="Guttman Hatzvi" panose="02010401010101010101" pitchFamily="2" charset="-79"/>
            </a:endParaRPr>
          </a:p>
        </p:txBody>
      </p:sp>
      <p:grpSp>
        <p:nvGrpSpPr>
          <p:cNvPr id="11268" name="Group 25"/>
          <p:cNvGrpSpPr>
            <a:grpSpLocks/>
          </p:cNvGrpSpPr>
          <p:nvPr/>
        </p:nvGrpSpPr>
        <p:grpSpPr bwMode="auto">
          <a:xfrm>
            <a:off x="1403350" y="981075"/>
            <a:ext cx="6985000" cy="1154113"/>
            <a:chOff x="884" y="618"/>
            <a:chExt cx="4400" cy="727"/>
          </a:xfrm>
        </p:grpSpPr>
        <p:sp>
          <p:nvSpPr>
            <p:cNvPr id="11286" name="Text Box 3"/>
            <p:cNvSpPr txBox="1">
              <a:spLocks noChangeArrowheads="1"/>
            </p:cNvSpPr>
            <p:nvPr/>
          </p:nvSpPr>
          <p:spPr bwMode="auto">
            <a:xfrm>
              <a:off x="884" y="618"/>
              <a:ext cx="4400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he-IL" sz="2300" b="0" dirty="0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רוח </a:t>
              </a:r>
              <a:r>
                <a:rPr lang="he-IL" sz="2300" b="0" dirty="0" err="1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אגיאוסטרופית</a:t>
              </a:r>
              <a:r>
                <a:rPr lang="he-IL" sz="2300" b="0" dirty="0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  </a:t>
              </a:r>
              <a:r>
                <a:rPr lang="en-US" sz="2300" b="0" dirty="0" err="1">
                  <a:solidFill>
                    <a:schemeClr val="accent2">
                      <a:lumMod val="50000"/>
                    </a:schemeClr>
                  </a:solidFill>
                  <a:latin typeface="Times New Roman" pitchFamily="18" charset="0"/>
                  <a:cs typeface="Guttman Hatzvi" panose="02010401010101010101" pitchFamily="2" charset="-79"/>
                </a:rPr>
                <a:t>V</a:t>
              </a:r>
              <a:r>
                <a:rPr lang="en-US" sz="2300" b="0" i="1" dirty="0" err="1">
                  <a:solidFill>
                    <a:schemeClr val="accent2">
                      <a:lumMod val="50000"/>
                    </a:schemeClr>
                  </a:solidFill>
                  <a:latin typeface="Times New Roman" pitchFamily="18" charset="0"/>
                  <a:cs typeface="Guttman Hatzvi" panose="02010401010101010101" pitchFamily="2" charset="-79"/>
                </a:rPr>
                <a:t>ag</a:t>
              </a:r>
              <a:r>
                <a:rPr lang="he-IL" sz="2300" b="0" dirty="0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 היא ההפרש </a:t>
              </a:r>
              <a:r>
                <a:rPr lang="he-IL" sz="2300" b="0" dirty="0" err="1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הוקטורי</a:t>
              </a:r>
              <a:r>
                <a:rPr lang="he-IL" sz="2300" b="0" dirty="0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 בין הרוח לרוח </a:t>
              </a:r>
              <a:r>
                <a:rPr lang="he-IL" sz="2300" b="0" dirty="0" err="1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הגיאוסטרופית</a:t>
              </a:r>
              <a:endParaRPr lang="he-IL" sz="2300" b="0" dirty="0">
                <a:solidFill>
                  <a:schemeClr val="accent2">
                    <a:lumMod val="50000"/>
                  </a:schemeClr>
                </a:solidFill>
                <a:latin typeface="Guttman Hatzvi" panose="02010401010101010101" pitchFamily="2" charset="-79"/>
                <a:cs typeface="Guttman Hatzvi" panose="02010401010101010101" pitchFamily="2" charset="-79"/>
              </a:endParaRPr>
            </a:p>
            <a:p>
              <a:pPr algn="r"/>
              <a:r>
                <a:rPr lang="he-IL" sz="2300" b="0" dirty="0">
                  <a:solidFill>
                    <a:schemeClr val="accent2">
                      <a:lumMod val="50000"/>
                    </a:schemeClr>
                  </a:solidFill>
                  <a:latin typeface="Guttman Hatzvi" panose="02010401010101010101" pitchFamily="2" charset="-79"/>
                  <a:cs typeface="Guttman Hatzvi" panose="02010401010101010101" pitchFamily="2" charset="-79"/>
                </a:rPr>
                <a:t>והיא זו המתכנסת או מתבדרת</a:t>
              </a:r>
              <a:endParaRPr lang="en-US" sz="2300" b="0" dirty="0">
                <a:solidFill>
                  <a:schemeClr val="accent2">
                    <a:lumMod val="50000"/>
                  </a:schemeClr>
                </a:solidFill>
                <a:cs typeface="Guttman Hatzvi" panose="02010401010101010101" pitchFamily="2" charset="-79"/>
              </a:endParaRPr>
            </a:p>
          </p:txBody>
        </p:sp>
        <p:graphicFrame>
          <p:nvGraphicFramePr>
            <p:cNvPr id="11266" name="Object 4"/>
            <p:cNvGraphicFramePr>
              <a:graphicFrameLocks noChangeAspect="1"/>
            </p:cNvGraphicFramePr>
            <p:nvPr/>
          </p:nvGraphicFramePr>
          <p:xfrm>
            <a:off x="975" y="935"/>
            <a:ext cx="1270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8" name="Equation" r:id="rId4" imgW="710891" imgH="241195" progId="">
                    <p:embed/>
                  </p:oleObj>
                </mc:Choice>
                <mc:Fallback>
                  <p:oleObj name="Equation" r:id="rId4" imgW="710891" imgH="24119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935"/>
                          <a:ext cx="1270" cy="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83568" y="2204864"/>
            <a:ext cx="77052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באיזון </a:t>
            </a:r>
            <a:r>
              <a:rPr lang="he-IL" sz="22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גרדיינטי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הרוח אינה סוטה 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בכיוונה </a:t>
            </a:r>
            <a:r>
              <a:rPr lang="he-IL" sz="2200" b="0" dirty="0" err="1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מהגיאוסטרופית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,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827088" y="6165850"/>
            <a:ext cx="7705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4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בקדמת אפיק – התבדרות ובקדמת רכס – התכנסות</a:t>
            </a:r>
            <a:endParaRPr lang="en-US" sz="2400" b="0" dirty="0">
              <a:cs typeface="Guttman Hatzvi" panose="02010401010101010101" pitchFamily="2" charset="-79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3619501" y="5607050"/>
            <a:ext cx="1925638" cy="252413"/>
            <a:chOff x="3619501" y="5607050"/>
            <a:chExt cx="1925638" cy="252413"/>
          </a:xfrm>
        </p:grpSpPr>
        <p:sp>
          <p:nvSpPr>
            <p:cNvPr id="11277" name="AutoShape 9"/>
            <p:cNvSpPr>
              <a:spLocks noChangeArrowheads="1"/>
            </p:cNvSpPr>
            <p:nvPr/>
          </p:nvSpPr>
          <p:spPr bwMode="auto">
            <a:xfrm rot="13200000">
              <a:off x="3619501" y="5607050"/>
              <a:ext cx="468313" cy="252413"/>
            </a:xfrm>
            <a:prstGeom prst="rightArrow">
              <a:avLst>
                <a:gd name="adj1" fmla="val 50000"/>
                <a:gd name="adj2" fmla="val 46384"/>
              </a:avLst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80" name="AutoShape 16"/>
            <p:cNvSpPr>
              <a:spLocks noChangeArrowheads="1"/>
            </p:cNvSpPr>
            <p:nvPr/>
          </p:nvSpPr>
          <p:spPr bwMode="auto">
            <a:xfrm rot="8100000">
              <a:off x="5076826" y="5607050"/>
              <a:ext cx="468313" cy="252413"/>
            </a:xfrm>
            <a:prstGeom prst="rightArrow">
              <a:avLst>
                <a:gd name="adj1" fmla="val 50000"/>
                <a:gd name="adj2" fmla="val 46384"/>
              </a:avLst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6" name="קבוצה 5"/>
          <p:cNvGrpSpPr/>
          <p:nvPr/>
        </p:nvGrpSpPr>
        <p:grpSpPr>
          <a:xfrm>
            <a:off x="1258888" y="4508500"/>
            <a:ext cx="6608763" cy="1512888"/>
            <a:chOff x="1258888" y="4508500"/>
            <a:chExt cx="6608763" cy="1512888"/>
          </a:xfrm>
        </p:grpSpPr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1403351" y="5210175"/>
              <a:ext cx="19446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he-IL" sz="2200" dirty="0">
                  <a:solidFill>
                    <a:schemeClr val="accent2"/>
                  </a:solidFill>
                </a:rPr>
                <a:t>רכס - זרימה</a:t>
              </a:r>
            </a:p>
            <a:p>
              <a:r>
                <a:rPr lang="he-IL" sz="2200" dirty="0" err="1">
                  <a:solidFill>
                    <a:schemeClr val="accent2"/>
                  </a:solidFill>
                </a:rPr>
                <a:t>אנטיציקלונית</a:t>
              </a:r>
              <a:endParaRPr lang="en-US" sz="2200" dirty="0">
                <a:solidFill>
                  <a:schemeClr val="accent2"/>
                </a:solidFill>
              </a:endParaRPr>
            </a:p>
          </p:txBody>
        </p:sp>
        <p:sp>
          <p:nvSpPr>
            <p:cNvPr id="11275" name="Freeform 6"/>
            <p:cNvSpPr>
              <a:spLocks/>
            </p:cNvSpPr>
            <p:nvPr/>
          </p:nvSpPr>
          <p:spPr bwMode="auto">
            <a:xfrm>
              <a:off x="1258888" y="4508500"/>
              <a:ext cx="6608763" cy="1512888"/>
            </a:xfrm>
            <a:custGeom>
              <a:avLst/>
              <a:gdLst>
                <a:gd name="T0" fmla="*/ 0 w 4163"/>
                <a:gd name="T1" fmla="*/ 477 h 953"/>
                <a:gd name="T2" fmla="*/ 326 w 4163"/>
                <a:gd name="T3" fmla="*/ 144 h 953"/>
                <a:gd name="T4" fmla="*/ 671 w 4163"/>
                <a:gd name="T5" fmla="*/ 3 h 953"/>
                <a:gd name="T6" fmla="*/ 1086 w 4163"/>
                <a:gd name="T7" fmla="*/ 160 h 953"/>
                <a:gd name="T8" fmla="*/ 1667 w 4163"/>
                <a:gd name="T9" fmla="*/ 807 h 953"/>
                <a:gd name="T10" fmla="*/ 2111 w 4163"/>
                <a:gd name="T11" fmla="*/ 951 h 953"/>
                <a:gd name="T12" fmla="*/ 2507 w 4163"/>
                <a:gd name="T13" fmla="*/ 819 h 953"/>
                <a:gd name="T14" fmla="*/ 2963 w 4163"/>
                <a:gd name="T15" fmla="*/ 327 h 953"/>
                <a:gd name="T16" fmla="*/ 3311 w 4163"/>
                <a:gd name="T17" fmla="*/ 123 h 953"/>
                <a:gd name="T18" fmla="*/ 3707 w 4163"/>
                <a:gd name="T19" fmla="*/ 291 h 953"/>
                <a:gd name="T20" fmla="*/ 4163 w 4163"/>
                <a:gd name="T21" fmla="*/ 903 h 9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63"/>
                <a:gd name="T34" fmla="*/ 0 h 953"/>
                <a:gd name="T35" fmla="*/ 4163 w 4163"/>
                <a:gd name="T36" fmla="*/ 953 h 95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63" h="953">
                  <a:moveTo>
                    <a:pt x="0" y="477"/>
                  </a:moveTo>
                  <a:cubicBezTo>
                    <a:pt x="55" y="422"/>
                    <a:pt x="214" y="223"/>
                    <a:pt x="326" y="144"/>
                  </a:cubicBezTo>
                  <a:cubicBezTo>
                    <a:pt x="438" y="65"/>
                    <a:pt x="544" y="0"/>
                    <a:pt x="671" y="3"/>
                  </a:cubicBezTo>
                  <a:cubicBezTo>
                    <a:pt x="798" y="6"/>
                    <a:pt x="920" y="26"/>
                    <a:pt x="1086" y="160"/>
                  </a:cubicBezTo>
                  <a:cubicBezTo>
                    <a:pt x="1252" y="294"/>
                    <a:pt x="1496" y="675"/>
                    <a:pt x="1667" y="807"/>
                  </a:cubicBezTo>
                  <a:cubicBezTo>
                    <a:pt x="1838" y="939"/>
                    <a:pt x="1971" y="949"/>
                    <a:pt x="2111" y="951"/>
                  </a:cubicBezTo>
                  <a:cubicBezTo>
                    <a:pt x="2251" y="953"/>
                    <a:pt x="2365" y="923"/>
                    <a:pt x="2507" y="819"/>
                  </a:cubicBezTo>
                  <a:cubicBezTo>
                    <a:pt x="2649" y="715"/>
                    <a:pt x="2829" y="443"/>
                    <a:pt x="2963" y="327"/>
                  </a:cubicBezTo>
                  <a:cubicBezTo>
                    <a:pt x="3097" y="211"/>
                    <a:pt x="3187" y="129"/>
                    <a:pt x="3311" y="123"/>
                  </a:cubicBezTo>
                  <a:cubicBezTo>
                    <a:pt x="3435" y="117"/>
                    <a:pt x="3565" y="161"/>
                    <a:pt x="3707" y="291"/>
                  </a:cubicBezTo>
                  <a:cubicBezTo>
                    <a:pt x="3849" y="421"/>
                    <a:pt x="4068" y="775"/>
                    <a:pt x="4163" y="90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282" name="Text Box 18"/>
            <p:cNvSpPr txBox="1">
              <a:spLocks noChangeArrowheads="1"/>
            </p:cNvSpPr>
            <p:nvPr/>
          </p:nvSpPr>
          <p:spPr bwMode="auto">
            <a:xfrm>
              <a:off x="5651501" y="5240338"/>
              <a:ext cx="19446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he-IL" sz="2200" dirty="0">
                  <a:solidFill>
                    <a:schemeClr val="accent2"/>
                  </a:solidFill>
                </a:rPr>
                <a:t>רכס - זרימה</a:t>
              </a:r>
            </a:p>
            <a:p>
              <a:r>
                <a:rPr lang="he-IL" sz="2200" dirty="0" err="1">
                  <a:solidFill>
                    <a:schemeClr val="accent2"/>
                  </a:solidFill>
                </a:rPr>
                <a:t>אנטיציקלונית</a:t>
              </a:r>
              <a:endParaRPr lang="en-US" sz="2200" dirty="0">
                <a:solidFill>
                  <a:schemeClr val="accent2"/>
                </a:solidFill>
              </a:endParaRPr>
            </a:p>
          </p:txBody>
        </p:sp>
        <p:sp>
          <p:nvSpPr>
            <p:cNvPr id="11283" name="Text Box 19"/>
            <p:cNvSpPr txBox="1">
              <a:spLocks noChangeArrowheads="1"/>
            </p:cNvSpPr>
            <p:nvPr/>
          </p:nvSpPr>
          <p:spPr bwMode="auto">
            <a:xfrm>
              <a:off x="3635376" y="4562475"/>
              <a:ext cx="19446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he-IL" sz="2200" dirty="0">
                  <a:solidFill>
                    <a:schemeClr val="accent2"/>
                  </a:solidFill>
                </a:rPr>
                <a:t>אפיק - זרימה</a:t>
              </a:r>
            </a:p>
            <a:p>
              <a:r>
                <a:rPr lang="he-IL" sz="2200" dirty="0">
                  <a:solidFill>
                    <a:schemeClr val="accent2"/>
                  </a:solidFill>
                </a:rPr>
                <a:t>ציקלונית</a:t>
              </a:r>
              <a:endParaRPr lang="en-US" sz="2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284" name="WordArt 20"/>
          <p:cNvSpPr>
            <a:spLocks noChangeArrowheads="1" noChangeShapeType="1" noTextEdit="1"/>
          </p:cNvSpPr>
          <p:nvPr/>
        </p:nvSpPr>
        <p:spPr bwMode="auto">
          <a:xfrm>
            <a:off x="5580063" y="5067300"/>
            <a:ext cx="287338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rtl="0"/>
            <a:r>
              <a:rPr lang="en-US" sz="36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D</a:t>
            </a:r>
            <a:endParaRPr lang="he-IL" sz="3600" i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11285" name="WordArt 21"/>
          <p:cNvSpPr>
            <a:spLocks noChangeArrowheads="1" noChangeShapeType="1" noTextEdit="1"/>
          </p:cNvSpPr>
          <p:nvPr/>
        </p:nvSpPr>
        <p:spPr bwMode="auto">
          <a:xfrm>
            <a:off x="3205163" y="4922838"/>
            <a:ext cx="287338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rtl="0"/>
            <a:r>
              <a:rPr lang="en-US" sz="36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C</a:t>
            </a:r>
            <a:endParaRPr lang="he-IL" sz="3600" i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grpSp>
        <p:nvGrpSpPr>
          <p:cNvPr id="2" name="קבוצה 1"/>
          <p:cNvGrpSpPr/>
          <p:nvPr/>
        </p:nvGrpSpPr>
        <p:grpSpPr>
          <a:xfrm>
            <a:off x="684213" y="4005064"/>
            <a:ext cx="6542088" cy="987624"/>
            <a:chOff x="684213" y="4005064"/>
            <a:chExt cx="6542088" cy="987624"/>
          </a:xfrm>
        </p:grpSpPr>
        <p:sp>
          <p:nvSpPr>
            <p:cNvPr id="11276" name="AutoShape 7"/>
            <p:cNvSpPr>
              <a:spLocks noChangeArrowheads="1"/>
            </p:cNvSpPr>
            <p:nvPr/>
          </p:nvSpPr>
          <p:spPr bwMode="auto">
            <a:xfrm rot="1800000">
              <a:off x="2570163" y="4537075"/>
              <a:ext cx="468313" cy="252413"/>
            </a:xfrm>
            <a:prstGeom prst="rightArrow">
              <a:avLst>
                <a:gd name="adj1" fmla="val 50000"/>
                <a:gd name="adj2" fmla="val 46384"/>
              </a:avLst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78" name="AutoShape 14"/>
            <p:cNvSpPr>
              <a:spLocks noChangeArrowheads="1"/>
            </p:cNvSpPr>
            <p:nvPr/>
          </p:nvSpPr>
          <p:spPr bwMode="auto">
            <a:xfrm rot="19500000">
              <a:off x="5940426" y="4740275"/>
              <a:ext cx="468313" cy="252413"/>
            </a:xfrm>
            <a:prstGeom prst="rightArrow">
              <a:avLst>
                <a:gd name="adj1" fmla="val 50000"/>
                <a:gd name="adj2" fmla="val 46384"/>
              </a:avLst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79" name="AutoShape 15"/>
            <p:cNvSpPr>
              <a:spLocks noChangeArrowheads="1"/>
            </p:cNvSpPr>
            <p:nvPr/>
          </p:nvSpPr>
          <p:spPr bwMode="auto">
            <a:xfrm rot="1800000">
              <a:off x="6757988" y="4733925"/>
              <a:ext cx="468313" cy="252413"/>
            </a:xfrm>
            <a:prstGeom prst="rightArrow">
              <a:avLst>
                <a:gd name="adj1" fmla="val 50000"/>
                <a:gd name="adj2" fmla="val 46384"/>
              </a:avLst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73" name="Line 26"/>
            <p:cNvSpPr>
              <a:spLocks noChangeShapeType="1"/>
            </p:cNvSpPr>
            <p:nvPr/>
          </p:nvSpPr>
          <p:spPr bwMode="auto">
            <a:xfrm>
              <a:off x="684213" y="4292600"/>
              <a:ext cx="1943100" cy="431800"/>
            </a:xfrm>
            <a:prstGeom prst="line">
              <a:avLst/>
            </a:prstGeom>
            <a:noFill/>
            <a:ln w="57150">
              <a:solidFill>
                <a:srgbClr val="991803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274" name="Text Box 27"/>
            <p:cNvSpPr txBox="1">
              <a:spLocks noChangeArrowheads="1"/>
            </p:cNvSpPr>
            <p:nvPr/>
          </p:nvSpPr>
          <p:spPr bwMode="auto">
            <a:xfrm>
              <a:off x="720179" y="4005064"/>
              <a:ext cx="1979613" cy="341632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he-IL" dirty="0">
                  <a:solidFill>
                    <a:srgbClr val="991803"/>
                  </a:solidFill>
                </a:rPr>
                <a:t>רוח </a:t>
              </a:r>
              <a:r>
                <a:rPr lang="he-IL" dirty="0" err="1">
                  <a:solidFill>
                    <a:srgbClr val="991803"/>
                  </a:solidFill>
                </a:rPr>
                <a:t>אגיאוסטרופית</a:t>
              </a:r>
              <a:endParaRPr lang="en-US" dirty="0">
                <a:solidFill>
                  <a:srgbClr val="991803"/>
                </a:solidFill>
              </a:endParaRPr>
            </a:p>
          </p:txBody>
        </p:sp>
      </p:grp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467544" y="2589643"/>
            <a:ext cx="82809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הסטייה היא בעוצמה. 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67544" y="2998113"/>
            <a:ext cx="82809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ברכסים הרוח </a:t>
            </a:r>
            <a:r>
              <a:rPr lang="he-IL" sz="2200" b="0" dirty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חזקה 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יותר, והרכיב </a:t>
            </a:r>
            <a:r>
              <a:rPr lang="he-IL" sz="22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האגיאוסטרופי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בכיוון הרוח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9944" y="3501008"/>
            <a:ext cx="82809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באפיקים היא חלשה יותר, והרכיב </a:t>
            </a:r>
            <a:r>
              <a:rPr lang="he-IL" sz="2200" b="0" dirty="0" err="1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האגיאוסטרופי</a:t>
            </a:r>
            <a:r>
              <a:rPr lang="he-IL" sz="2200" b="0" dirty="0" smtClean="0">
                <a:solidFill>
                  <a:schemeClr val="tx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 נגדה</a:t>
            </a:r>
            <a:endParaRPr lang="en-US" sz="2200" b="0" dirty="0">
              <a:solidFill>
                <a:schemeClr val="tx2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448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/>
      <p:bldP spid="45079" grpId="0"/>
      <p:bldP spid="11284" grpId="0"/>
      <p:bldP spid="11285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3544888" y="1289050"/>
            <a:ext cx="4843462" cy="3076575"/>
            <a:chOff x="2324" y="812"/>
            <a:chExt cx="3051" cy="1938"/>
          </a:xfrm>
        </p:grpSpPr>
        <p:sp>
          <p:nvSpPr>
            <p:cNvPr id="30740" name="Rectangle 23"/>
            <p:cNvSpPr>
              <a:spLocks noChangeArrowheads="1"/>
            </p:cNvSpPr>
            <p:nvPr/>
          </p:nvSpPr>
          <p:spPr bwMode="auto">
            <a:xfrm>
              <a:off x="2336" y="812"/>
              <a:ext cx="3039" cy="57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0741" name="Line 21"/>
            <p:cNvSpPr>
              <a:spLocks noChangeShapeType="1"/>
            </p:cNvSpPr>
            <p:nvPr/>
          </p:nvSpPr>
          <p:spPr bwMode="auto">
            <a:xfrm>
              <a:off x="2336" y="1359"/>
              <a:ext cx="3039" cy="0"/>
            </a:xfrm>
            <a:prstGeom prst="line">
              <a:avLst/>
            </a:prstGeom>
            <a:noFill/>
            <a:ln w="38100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42" name="Rectangle 24"/>
            <p:cNvSpPr>
              <a:spLocks noChangeArrowheads="1"/>
            </p:cNvSpPr>
            <p:nvPr/>
          </p:nvSpPr>
          <p:spPr bwMode="auto">
            <a:xfrm>
              <a:off x="2336" y="1368"/>
              <a:ext cx="3039" cy="138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0743" name="Freeform 27"/>
            <p:cNvSpPr>
              <a:spLocks/>
            </p:cNvSpPr>
            <p:nvPr/>
          </p:nvSpPr>
          <p:spPr bwMode="auto">
            <a:xfrm>
              <a:off x="2834" y="1425"/>
              <a:ext cx="726" cy="327"/>
            </a:xfrm>
            <a:custGeom>
              <a:avLst/>
              <a:gdLst>
                <a:gd name="T0" fmla="*/ 0 w 726"/>
                <a:gd name="T1" fmla="*/ 9 h 327"/>
                <a:gd name="T2" fmla="*/ 479 w 726"/>
                <a:gd name="T3" fmla="*/ 17 h 327"/>
                <a:gd name="T4" fmla="*/ 671 w 726"/>
                <a:gd name="T5" fmla="*/ 113 h 327"/>
                <a:gd name="T6" fmla="*/ 726 w 726"/>
                <a:gd name="T7" fmla="*/ 327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6"/>
                <a:gd name="T13" fmla="*/ 0 h 327"/>
                <a:gd name="T14" fmla="*/ 726 w 726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6" h="327">
                  <a:moveTo>
                    <a:pt x="0" y="9"/>
                  </a:moveTo>
                  <a:cubicBezTo>
                    <a:pt x="80" y="10"/>
                    <a:pt x="367" y="0"/>
                    <a:pt x="479" y="17"/>
                  </a:cubicBezTo>
                  <a:cubicBezTo>
                    <a:pt x="591" y="34"/>
                    <a:pt x="630" y="61"/>
                    <a:pt x="671" y="113"/>
                  </a:cubicBezTo>
                  <a:cubicBezTo>
                    <a:pt x="712" y="165"/>
                    <a:pt x="715" y="283"/>
                    <a:pt x="726" y="327"/>
                  </a:cubicBezTo>
                </a:path>
              </a:pathLst>
            </a:custGeom>
            <a:noFill/>
            <a:ln w="57150">
              <a:solidFill>
                <a:srgbClr val="6600CC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44" name="Freeform 28"/>
            <p:cNvSpPr>
              <a:spLocks/>
            </p:cNvSpPr>
            <p:nvPr/>
          </p:nvSpPr>
          <p:spPr bwMode="auto">
            <a:xfrm flipH="1">
              <a:off x="4104" y="1425"/>
              <a:ext cx="726" cy="327"/>
            </a:xfrm>
            <a:custGeom>
              <a:avLst/>
              <a:gdLst>
                <a:gd name="T0" fmla="*/ 0 w 726"/>
                <a:gd name="T1" fmla="*/ 9 h 327"/>
                <a:gd name="T2" fmla="*/ 479 w 726"/>
                <a:gd name="T3" fmla="*/ 17 h 327"/>
                <a:gd name="T4" fmla="*/ 671 w 726"/>
                <a:gd name="T5" fmla="*/ 113 h 327"/>
                <a:gd name="T6" fmla="*/ 726 w 726"/>
                <a:gd name="T7" fmla="*/ 327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6"/>
                <a:gd name="T13" fmla="*/ 0 h 327"/>
                <a:gd name="T14" fmla="*/ 726 w 726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6" h="327">
                  <a:moveTo>
                    <a:pt x="0" y="9"/>
                  </a:moveTo>
                  <a:cubicBezTo>
                    <a:pt x="80" y="10"/>
                    <a:pt x="367" y="0"/>
                    <a:pt x="479" y="17"/>
                  </a:cubicBezTo>
                  <a:cubicBezTo>
                    <a:pt x="591" y="34"/>
                    <a:pt x="630" y="61"/>
                    <a:pt x="671" y="113"/>
                  </a:cubicBezTo>
                  <a:cubicBezTo>
                    <a:pt x="712" y="165"/>
                    <a:pt x="715" y="283"/>
                    <a:pt x="726" y="327"/>
                  </a:cubicBezTo>
                </a:path>
              </a:pathLst>
            </a:custGeom>
            <a:noFill/>
            <a:ln w="57150">
              <a:solidFill>
                <a:srgbClr val="6600CC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45" name="Line 31"/>
            <p:cNvSpPr>
              <a:spLocks noChangeShapeType="1"/>
            </p:cNvSpPr>
            <p:nvPr/>
          </p:nvSpPr>
          <p:spPr bwMode="auto">
            <a:xfrm>
              <a:off x="2324" y="2750"/>
              <a:ext cx="3039" cy="0"/>
            </a:xfrm>
            <a:prstGeom prst="line">
              <a:avLst/>
            </a:prstGeom>
            <a:noFill/>
            <a:ln w="114300">
              <a:pattFill prst="pct75">
                <a:fgClr>
                  <a:srgbClr val="993300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755650" y="115888"/>
            <a:ext cx="7632700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500" b="0" dirty="0">
                <a:solidFill>
                  <a:srgbClr val="006600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בהתחשב במשמעות שיש להתבדרות ברום</a:t>
            </a:r>
          </a:p>
          <a:p>
            <a:pPr>
              <a:spcBef>
                <a:spcPct val="10000"/>
              </a:spcBef>
            </a:pPr>
            <a:r>
              <a:rPr lang="he-IL" sz="25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ניתן לזהות אזורים </a:t>
            </a:r>
            <a:r>
              <a:rPr lang="he-IL" sz="2500" b="0" dirty="0" err="1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ציקלוגנטיים</a:t>
            </a:r>
            <a:endParaRPr lang="en-US" sz="25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2062163"/>
            <a:ext cx="34925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התבדרות סמוך </a:t>
            </a:r>
            <a:r>
              <a:rPr lang="he-IL" sz="2200" b="0" dirty="0" err="1">
                <a:latin typeface="Guttman Hatzvi" panose="02010401010101010101" pitchFamily="2" charset="-79"/>
                <a:cs typeface="Guttman Hatzvi" panose="02010401010101010101" pitchFamily="2" charset="-79"/>
              </a:rPr>
              <a:t>לטרופופאוזה</a:t>
            </a:r>
            <a:r>
              <a:rPr 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 כרוכה בעליית אוויר </a:t>
            </a:r>
            <a:r>
              <a:rPr lang="he-IL" sz="2200" b="0" dirty="0" err="1">
                <a:latin typeface="Guttman Hatzvi" panose="02010401010101010101" pitchFamily="2" charset="-79"/>
                <a:cs typeface="Guttman Hatzvi" panose="02010401010101010101" pitchFamily="2" charset="-79"/>
              </a:rPr>
              <a:t>בטרופוספירה</a:t>
            </a:r>
            <a:r>
              <a:rPr lang="he-IL" sz="22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 וירידת לחץ בקרקע</a:t>
            </a:r>
            <a:endParaRPr lang="en-US" sz="2200" b="0" dirty="0">
              <a:cs typeface="Guttman Hatzvi" panose="02010401010101010101" pitchFamily="2" charset="-79"/>
            </a:endParaRP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3995738" y="1412875"/>
            <a:ext cx="424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000"/>
              <a:t>סטרטוספירה – תנועה אנכית מדוכאת</a:t>
            </a:r>
            <a:endParaRPr lang="en-US" sz="2000"/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3924300" y="2925763"/>
            <a:ext cx="424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sz="2000"/>
              <a:t>טרופוספירה – תנועה אנכית אפשרית</a:t>
            </a:r>
            <a:endParaRPr lang="en-US" sz="2000"/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724525" y="3371850"/>
            <a:ext cx="719138" cy="508000"/>
            <a:chOff x="3606" y="2305"/>
            <a:chExt cx="453" cy="320"/>
          </a:xfrm>
        </p:grpSpPr>
        <p:sp>
          <p:nvSpPr>
            <p:cNvPr id="30738" name="Line 29"/>
            <p:cNvSpPr>
              <a:spLocks noChangeShapeType="1"/>
            </p:cNvSpPr>
            <p:nvPr/>
          </p:nvSpPr>
          <p:spPr bwMode="auto">
            <a:xfrm>
              <a:off x="3606" y="2308"/>
              <a:ext cx="0" cy="317"/>
            </a:xfrm>
            <a:prstGeom prst="line">
              <a:avLst/>
            </a:prstGeom>
            <a:noFill/>
            <a:ln w="57150">
              <a:solidFill>
                <a:srgbClr val="6600CC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39" name="Line 30"/>
            <p:cNvSpPr>
              <a:spLocks noChangeShapeType="1"/>
            </p:cNvSpPr>
            <p:nvPr/>
          </p:nvSpPr>
          <p:spPr bwMode="auto">
            <a:xfrm>
              <a:off x="4059" y="2305"/>
              <a:ext cx="0" cy="317"/>
            </a:xfrm>
            <a:prstGeom prst="line">
              <a:avLst/>
            </a:prstGeom>
            <a:noFill/>
            <a:ln w="57150">
              <a:solidFill>
                <a:srgbClr val="6600CC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5003800" y="3930650"/>
            <a:ext cx="2087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he-IL" sz="2000">
                <a:solidFill>
                  <a:schemeClr val="accent2"/>
                </a:solidFill>
              </a:rPr>
              <a:t>ירידת לחץ בקרקע</a:t>
            </a:r>
            <a:endParaRPr lang="en-US" sz="2000">
              <a:solidFill>
                <a:schemeClr val="accent2"/>
              </a:solidFill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1187450" y="4508500"/>
            <a:ext cx="6751638" cy="1898650"/>
            <a:chOff x="703" y="2840"/>
            <a:chExt cx="4253" cy="1196"/>
          </a:xfrm>
        </p:grpSpPr>
        <p:sp>
          <p:nvSpPr>
            <p:cNvPr id="30730" name="Freeform 37"/>
            <p:cNvSpPr>
              <a:spLocks/>
            </p:cNvSpPr>
            <p:nvPr/>
          </p:nvSpPr>
          <p:spPr bwMode="auto">
            <a:xfrm>
              <a:off x="793" y="2840"/>
              <a:ext cx="4163" cy="953"/>
            </a:xfrm>
            <a:custGeom>
              <a:avLst/>
              <a:gdLst>
                <a:gd name="T0" fmla="*/ 0 w 4163"/>
                <a:gd name="T1" fmla="*/ 477 h 953"/>
                <a:gd name="T2" fmla="*/ 326 w 4163"/>
                <a:gd name="T3" fmla="*/ 144 h 953"/>
                <a:gd name="T4" fmla="*/ 671 w 4163"/>
                <a:gd name="T5" fmla="*/ 3 h 953"/>
                <a:gd name="T6" fmla="*/ 1086 w 4163"/>
                <a:gd name="T7" fmla="*/ 160 h 953"/>
                <a:gd name="T8" fmla="*/ 1667 w 4163"/>
                <a:gd name="T9" fmla="*/ 807 h 953"/>
                <a:gd name="T10" fmla="*/ 2111 w 4163"/>
                <a:gd name="T11" fmla="*/ 951 h 953"/>
                <a:gd name="T12" fmla="*/ 2507 w 4163"/>
                <a:gd name="T13" fmla="*/ 819 h 953"/>
                <a:gd name="T14" fmla="*/ 2963 w 4163"/>
                <a:gd name="T15" fmla="*/ 327 h 953"/>
                <a:gd name="T16" fmla="*/ 3311 w 4163"/>
                <a:gd name="T17" fmla="*/ 123 h 953"/>
                <a:gd name="T18" fmla="*/ 3707 w 4163"/>
                <a:gd name="T19" fmla="*/ 291 h 953"/>
                <a:gd name="T20" fmla="*/ 4163 w 4163"/>
                <a:gd name="T21" fmla="*/ 903 h 9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63"/>
                <a:gd name="T34" fmla="*/ 0 h 953"/>
                <a:gd name="T35" fmla="*/ 4163 w 4163"/>
                <a:gd name="T36" fmla="*/ 953 h 95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63" h="953">
                  <a:moveTo>
                    <a:pt x="0" y="477"/>
                  </a:moveTo>
                  <a:cubicBezTo>
                    <a:pt x="55" y="422"/>
                    <a:pt x="214" y="223"/>
                    <a:pt x="326" y="144"/>
                  </a:cubicBezTo>
                  <a:cubicBezTo>
                    <a:pt x="438" y="65"/>
                    <a:pt x="544" y="0"/>
                    <a:pt x="671" y="3"/>
                  </a:cubicBezTo>
                  <a:cubicBezTo>
                    <a:pt x="798" y="6"/>
                    <a:pt x="920" y="26"/>
                    <a:pt x="1086" y="160"/>
                  </a:cubicBezTo>
                  <a:cubicBezTo>
                    <a:pt x="1252" y="294"/>
                    <a:pt x="1496" y="675"/>
                    <a:pt x="1667" y="807"/>
                  </a:cubicBezTo>
                  <a:cubicBezTo>
                    <a:pt x="1838" y="939"/>
                    <a:pt x="1971" y="949"/>
                    <a:pt x="2111" y="951"/>
                  </a:cubicBezTo>
                  <a:cubicBezTo>
                    <a:pt x="2251" y="953"/>
                    <a:pt x="2365" y="923"/>
                    <a:pt x="2507" y="819"/>
                  </a:cubicBezTo>
                  <a:cubicBezTo>
                    <a:pt x="2649" y="715"/>
                    <a:pt x="2829" y="443"/>
                    <a:pt x="2963" y="327"/>
                  </a:cubicBezTo>
                  <a:cubicBezTo>
                    <a:pt x="3097" y="211"/>
                    <a:pt x="3187" y="129"/>
                    <a:pt x="3311" y="123"/>
                  </a:cubicBezTo>
                  <a:cubicBezTo>
                    <a:pt x="3435" y="117"/>
                    <a:pt x="3565" y="161"/>
                    <a:pt x="3707" y="291"/>
                  </a:cubicBezTo>
                  <a:cubicBezTo>
                    <a:pt x="3849" y="421"/>
                    <a:pt x="4068" y="775"/>
                    <a:pt x="4163" y="903"/>
                  </a:cubicBezTo>
                </a:path>
              </a:pathLst>
            </a:custGeom>
            <a:noFill/>
            <a:ln w="57150">
              <a:solidFill>
                <a:schemeClr val="hlink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31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3515" y="3192"/>
              <a:ext cx="181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rtl="0"/>
              <a:r>
                <a:rPr 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/>
                </a:rPr>
                <a:t>D</a:t>
              </a:r>
              <a:endParaRPr lang="he-IL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endParaRPr>
            </a:p>
          </p:txBody>
        </p:sp>
        <p:sp>
          <p:nvSpPr>
            <p:cNvPr id="30732" name="WordArt 47"/>
            <p:cNvSpPr>
              <a:spLocks noChangeArrowheads="1" noChangeShapeType="1" noTextEdit="1"/>
            </p:cNvSpPr>
            <p:nvPr/>
          </p:nvSpPr>
          <p:spPr bwMode="auto">
            <a:xfrm>
              <a:off x="2019" y="3101"/>
              <a:ext cx="181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rtl="0"/>
              <a:r>
                <a:rPr 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/>
                </a:rPr>
                <a:t>C</a:t>
              </a:r>
              <a:endParaRPr lang="he-IL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endParaRPr>
            </a:p>
          </p:txBody>
        </p:sp>
        <p:grpSp>
          <p:nvGrpSpPr>
            <p:cNvPr id="30733" name="Group 50"/>
            <p:cNvGrpSpPr>
              <a:grpSpLocks/>
            </p:cNvGrpSpPr>
            <p:nvPr/>
          </p:nvGrpSpPr>
          <p:grpSpPr bwMode="auto">
            <a:xfrm>
              <a:off x="3606" y="3430"/>
              <a:ext cx="1270" cy="606"/>
              <a:chOff x="3606" y="3430"/>
              <a:chExt cx="1270" cy="606"/>
            </a:xfrm>
          </p:grpSpPr>
          <p:sp>
            <p:nvSpPr>
              <p:cNvPr id="30736" name="Line 48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363" cy="2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737" name="Text Box 49"/>
              <p:cNvSpPr txBox="1">
                <a:spLocks noChangeArrowheads="1"/>
              </p:cNvSpPr>
              <p:nvPr/>
            </p:nvSpPr>
            <p:spPr bwMode="auto">
              <a:xfrm>
                <a:off x="3606" y="3748"/>
                <a:ext cx="127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he-IL" sz="2400">
                    <a:solidFill>
                      <a:schemeClr val="accent2"/>
                    </a:solidFill>
                  </a:rPr>
                  <a:t>ציקלוגנזה</a:t>
                </a:r>
                <a:endParaRPr 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0734" name="Line 52"/>
            <p:cNvSpPr>
              <a:spLocks noChangeShapeType="1"/>
            </p:cNvSpPr>
            <p:nvPr/>
          </p:nvSpPr>
          <p:spPr bwMode="auto">
            <a:xfrm flipH="1">
              <a:off x="1667" y="3385"/>
              <a:ext cx="363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735" name="Text Box 53"/>
            <p:cNvSpPr txBox="1">
              <a:spLocks noChangeArrowheads="1"/>
            </p:cNvSpPr>
            <p:nvPr/>
          </p:nvSpPr>
          <p:spPr bwMode="auto">
            <a:xfrm>
              <a:off x="703" y="3612"/>
              <a:ext cx="15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sz="2400">
                  <a:solidFill>
                    <a:schemeClr val="accent2"/>
                  </a:solidFill>
                </a:rPr>
                <a:t>אנטי-ציקלוגנזה</a:t>
              </a:r>
              <a:endParaRPr lang="en-US" sz="2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19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5" grpId="0"/>
      <p:bldP spid="49177" grpId="0"/>
      <p:bldP spid="49178" grpId="0"/>
      <p:bldP spid="491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80" name="Text Box 32"/>
          <p:cNvSpPr txBox="1">
            <a:spLocks noChangeArrowheads="1"/>
          </p:cNvSpPr>
          <p:nvPr/>
        </p:nvSpPr>
        <p:spPr bwMode="auto">
          <a:xfrm>
            <a:off x="285750" y="241484"/>
            <a:ext cx="86439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he-IL" sz="2700" b="0" dirty="0" smtClean="0">
                <a:solidFill>
                  <a:schemeClr val="accent1">
                    <a:lumMod val="25000"/>
                  </a:schemeClr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מצבי התבדרות ברום (תמצית שתי הדוגמאות)</a:t>
            </a:r>
            <a:endParaRPr lang="en-US" sz="2700" b="0" dirty="0">
              <a:solidFill>
                <a:schemeClr val="accent1">
                  <a:lumMod val="25000"/>
                </a:schemeClr>
              </a:solidFill>
              <a:cs typeface="Guttman Hatzvi" panose="02010401010101010101" pitchFamily="2" charset="-79"/>
            </a:endParaRPr>
          </a:p>
        </p:txBody>
      </p:sp>
      <p:grpSp>
        <p:nvGrpSpPr>
          <p:cNvPr id="31" name="Group 54"/>
          <p:cNvGrpSpPr>
            <a:grpSpLocks/>
          </p:cNvGrpSpPr>
          <p:nvPr/>
        </p:nvGrpSpPr>
        <p:grpSpPr bwMode="auto">
          <a:xfrm>
            <a:off x="1187450" y="4508500"/>
            <a:ext cx="6751638" cy="1898650"/>
            <a:chOff x="703" y="2840"/>
            <a:chExt cx="4253" cy="1196"/>
          </a:xfrm>
        </p:grpSpPr>
        <p:sp>
          <p:nvSpPr>
            <p:cNvPr id="32" name="Freeform 37"/>
            <p:cNvSpPr>
              <a:spLocks/>
            </p:cNvSpPr>
            <p:nvPr/>
          </p:nvSpPr>
          <p:spPr bwMode="auto">
            <a:xfrm>
              <a:off x="793" y="2840"/>
              <a:ext cx="4163" cy="953"/>
            </a:xfrm>
            <a:custGeom>
              <a:avLst/>
              <a:gdLst>
                <a:gd name="T0" fmla="*/ 0 w 4163"/>
                <a:gd name="T1" fmla="*/ 477 h 953"/>
                <a:gd name="T2" fmla="*/ 326 w 4163"/>
                <a:gd name="T3" fmla="*/ 144 h 953"/>
                <a:gd name="T4" fmla="*/ 671 w 4163"/>
                <a:gd name="T5" fmla="*/ 3 h 953"/>
                <a:gd name="T6" fmla="*/ 1086 w 4163"/>
                <a:gd name="T7" fmla="*/ 160 h 953"/>
                <a:gd name="T8" fmla="*/ 1667 w 4163"/>
                <a:gd name="T9" fmla="*/ 807 h 953"/>
                <a:gd name="T10" fmla="*/ 2111 w 4163"/>
                <a:gd name="T11" fmla="*/ 951 h 953"/>
                <a:gd name="T12" fmla="*/ 2507 w 4163"/>
                <a:gd name="T13" fmla="*/ 819 h 953"/>
                <a:gd name="T14" fmla="*/ 2963 w 4163"/>
                <a:gd name="T15" fmla="*/ 327 h 953"/>
                <a:gd name="T16" fmla="*/ 3311 w 4163"/>
                <a:gd name="T17" fmla="*/ 123 h 953"/>
                <a:gd name="T18" fmla="*/ 3707 w 4163"/>
                <a:gd name="T19" fmla="*/ 291 h 953"/>
                <a:gd name="T20" fmla="*/ 4163 w 4163"/>
                <a:gd name="T21" fmla="*/ 903 h 9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63"/>
                <a:gd name="T34" fmla="*/ 0 h 953"/>
                <a:gd name="T35" fmla="*/ 4163 w 4163"/>
                <a:gd name="T36" fmla="*/ 953 h 95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63" h="953">
                  <a:moveTo>
                    <a:pt x="0" y="477"/>
                  </a:moveTo>
                  <a:cubicBezTo>
                    <a:pt x="55" y="422"/>
                    <a:pt x="214" y="223"/>
                    <a:pt x="326" y="144"/>
                  </a:cubicBezTo>
                  <a:cubicBezTo>
                    <a:pt x="438" y="65"/>
                    <a:pt x="544" y="0"/>
                    <a:pt x="671" y="3"/>
                  </a:cubicBezTo>
                  <a:cubicBezTo>
                    <a:pt x="798" y="6"/>
                    <a:pt x="920" y="26"/>
                    <a:pt x="1086" y="160"/>
                  </a:cubicBezTo>
                  <a:cubicBezTo>
                    <a:pt x="1252" y="294"/>
                    <a:pt x="1496" y="675"/>
                    <a:pt x="1667" y="807"/>
                  </a:cubicBezTo>
                  <a:cubicBezTo>
                    <a:pt x="1838" y="939"/>
                    <a:pt x="1971" y="949"/>
                    <a:pt x="2111" y="951"/>
                  </a:cubicBezTo>
                  <a:cubicBezTo>
                    <a:pt x="2251" y="953"/>
                    <a:pt x="2365" y="923"/>
                    <a:pt x="2507" y="819"/>
                  </a:cubicBezTo>
                  <a:cubicBezTo>
                    <a:pt x="2649" y="715"/>
                    <a:pt x="2829" y="443"/>
                    <a:pt x="2963" y="327"/>
                  </a:cubicBezTo>
                  <a:cubicBezTo>
                    <a:pt x="3097" y="211"/>
                    <a:pt x="3187" y="129"/>
                    <a:pt x="3311" y="123"/>
                  </a:cubicBezTo>
                  <a:cubicBezTo>
                    <a:pt x="3435" y="117"/>
                    <a:pt x="3565" y="161"/>
                    <a:pt x="3707" y="291"/>
                  </a:cubicBezTo>
                  <a:cubicBezTo>
                    <a:pt x="3849" y="421"/>
                    <a:pt x="4068" y="775"/>
                    <a:pt x="4163" y="903"/>
                  </a:cubicBezTo>
                </a:path>
              </a:pathLst>
            </a:custGeom>
            <a:noFill/>
            <a:ln w="57150">
              <a:solidFill>
                <a:schemeClr val="hlink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3515" y="3192"/>
              <a:ext cx="181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rtl="0"/>
              <a:r>
                <a:rPr 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/>
                </a:rPr>
                <a:t>D</a:t>
              </a:r>
              <a:endParaRPr lang="he-IL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endParaRPr>
            </a:p>
          </p:txBody>
        </p:sp>
        <p:sp>
          <p:nvSpPr>
            <p:cNvPr id="34" name="WordArt 47"/>
            <p:cNvSpPr>
              <a:spLocks noChangeArrowheads="1" noChangeShapeType="1" noTextEdit="1"/>
            </p:cNvSpPr>
            <p:nvPr/>
          </p:nvSpPr>
          <p:spPr bwMode="auto">
            <a:xfrm>
              <a:off x="2019" y="3101"/>
              <a:ext cx="181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rtl="0"/>
              <a:r>
                <a:rPr 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/>
                </a:rPr>
                <a:t>C</a:t>
              </a:r>
              <a:endParaRPr lang="he-IL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endParaRPr>
            </a:p>
          </p:txBody>
        </p:sp>
        <p:grpSp>
          <p:nvGrpSpPr>
            <p:cNvPr id="35" name="Group 50"/>
            <p:cNvGrpSpPr>
              <a:grpSpLocks/>
            </p:cNvGrpSpPr>
            <p:nvPr/>
          </p:nvGrpSpPr>
          <p:grpSpPr bwMode="auto">
            <a:xfrm>
              <a:off x="3606" y="3430"/>
              <a:ext cx="1270" cy="606"/>
              <a:chOff x="3606" y="3430"/>
              <a:chExt cx="1270" cy="606"/>
            </a:xfrm>
          </p:grpSpPr>
          <p:sp>
            <p:nvSpPr>
              <p:cNvPr id="38" name="Line 48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363" cy="2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9" name="Text Box 49"/>
              <p:cNvSpPr txBox="1">
                <a:spLocks noChangeArrowheads="1"/>
              </p:cNvSpPr>
              <p:nvPr/>
            </p:nvSpPr>
            <p:spPr bwMode="auto">
              <a:xfrm>
                <a:off x="3606" y="3748"/>
                <a:ext cx="127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he-IL" sz="2400">
                    <a:solidFill>
                      <a:schemeClr val="accent2"/>
                    </a:solidFill>
                  </a:rPr>
                  <a:t>ציקלוגנזה</a:t>
                </a:r>
                <a:endParaRPr 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 flipH="1">
              <a:off x="1667" y="3385"/>
              <a:ext cx="363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7" name="Text Box 53"/>
            <p:cNvSpPr txBox="1">
              <a:spLocks noChangeArrowheads="1"/>
            </p:cNvSpPr>
            <p:nvPr/>
          </p:nvSpPr>
          <p:spPr bwMode="auto">
            <a:xfrm>
              <a:off x="703" y="3612"/>
              <a:ext cx="15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sz="2400">
                  <a:solidFill>
                    <a:schemeClr val="accent2"/>
                  </a:solidFill>
                </a:rPr>
                <a:t>אנטי-ציקלוגנזה</a:t>
              </a:r>
              <a:endParaRPr lang="en-US" sz="2400">
                <a:solidFill>
                  <a:schemeClr val="accent2"/>
                </a:solidFill>
              </a:endParaRPr>
            </a:p>
          </p:txBody>
        </p:sp>
      </p:grp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screen">
            <a:lum bright="-18000" contrast="46000"/>
          </a:blip>
          <a:srcRect/>
          <a:stretch>
            <a:fillRect/>
          </a:stretch>
        </p:blipFill>
        <p:spPr bwMode="auto">
          <a:xfrm>
            <a:off x="1331640" y="677788"/>
            <a:ext cx="6189663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34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6350" y="4575175"/>
            <a:ext cx="5572125" cy="2238375"/>
            <a:chOff x="4" y="2882"/>
            <a:chExt cx="3510" cy="1410"/>
          </a:xfrm>
        </p:grpSpPr>
        <p:grpSp>
          <p:nvGrpSpPr>
            <p:cNvPr id="4141" name="Group 32"/>
            <p:cNvGrpSpPr>
              <a:grpSpLocks/>
            </p:cNvGrpSpPr>
            <p:nvPr/>
          </p:nvGrpSpPr>
          <p:grpSpPr bwMode="auto">
            <a:xfrm>
              <a:off x="4" y="2932"/>
              <a:ext cx="3483" cy="1360"/>
              <a:chOff x="1020" y="2387"/>
              <a:chExt cx="3483" cy="1814"/>
            </a:xfrm>
          </p:grpSpPr>
          <p:sp>
            <p:nvSpPr>
              <p:cNvPr id="4154" name="Rectangle 6"/>
              <p:cNvSpPr>
                <a:spLocks noChangeArrowheads="1"/>
              </p:cNvSpPr>
              <p:nvPr/>
            </p:nvSpPr>
            <p:spPr bwMode="auto">
              <a:xfrm>
                <a:off x="1041" y="2387"/>
                <a:ext cx="3462" cy="1814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rgbClr val="FF9966"/>
                  </a:gs>
                  <a:gs pos="100000">
                    <a:srgbClr val="99CC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4155" name="Freeform 7"/>
              <p:cNvSpPr>
                <a:spLocks/>
              </p:cNvSpPr>
              <p:nvPr/>
            </p:nvSpPr>
            <p:spPr bwMode="auto">
              <a:xfrm>
                <a:off x="1020" y="4150"/>
                <a:ext cx="3482" cy="21"/>
              </a:xfrm>
              <a:custGeom>
                <a:avLst/>
                <a:gdLst>
                  <a:gd name="T0" fmla="*/ 0 w 3605"/>
                  <a:gd name="T1" fmla="*/ 0 h 104"/>
                  <a:gd name="T2" fmla="*/ 246 w 3605"/>
                  <a:gd name="T3" fmla="*/ 0 h 104"/>
                  <a:gd name="T4" fmla="*/ 448 w 3605"/>
                  <a:gd name="T5" fmla="*/ 0 h 104"/>
                  <a:gd name="T6" fmla="*/ 741 w 3605"/>
                  <a:gd name="T7" fmla="*/ 0 h 104"/>
                  <a:gd name="T8" fmla="*/ 1043 w 3605"/>
                  <a:gd name="T9" fmla="*/ 0 h 104"/>
                  <a:gd name="T10" fmla="*/ 1295 w 3605"/>
                  <a:gd name="T11" fmla="*/ 0 h 104"/>
                  <a:gd name="T12" fmla="*/ 1558 w 3605"/>
                  <a:gd name="T13" fmla="*/ 0 h 104"/>
                  <a:gd name="T14" fmla="*/ 1840 w 3605"/>
                  <a:gd name="T15" fmla="*/ 0 h 104"/>
                  <a:gd name="T16" fmla="*/ 2069 w 3605"/>
                  <a:gd name="T17" fmla="*/ 0 h 104"/>
                  <a:gd name="T18" fmla="*/ 2386 w 3605"/>
                  <a:gd name="T19" fmla="*/ 0 h 104"/>
                  <a:gd name="T20" fmla="*/ 2718 w 3605"/>
                  <a:gd name="T21" fmla="*/ 0 h 104"/>
                  <a:gd name="T22" fmla="*/ 3030 w 3605"/>
                  <a:gd name="T23" fmla="*/ 0 h 10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05"/>
                  <a:gd name="T37" fmla="*/ 0 h 104"/>
                  <a:gd name="T38" fmla="*/ 3605 w 3605"/>
                  <a:gd name="T39" fmla="*/ 104 h 10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05" h="104">
                    <a:moveTo>
                      <a:pt x="0" y="31"/>
                    </a:moveTo>
                    <a:cubicBezTo>
                      <a:pt x="49" y="27"/>
                      <a:pt x="204" y="8"/>
                      <a:pt x="293" y="6"/>
                    </a:cubicBezTo>
                    <a:cubicBezTo>
                      <a:pt x="382" y="4"/>
                      <a:pt x="435" y="18"/>
                      <a:pt x="533" y="18"/>
                    </a:cubicBezTo>
                    <a:cubicBezTo>
                      <a:pt x="631" y="18"/>
                      <a:pt x="763" y="0"/>
                      <a:pt x="881" y="6"/>
                    </a:cubicBezTo>
                    <a:cubicBezTo>
                      <a:pt x="999" y="12"/>
                      <a:pt x="1131" y="54"/>
                      <a:pt x="1241" y="54"/>
                    </a:cubicBezTo>
                    <a:cubicBezTo>
                      <a:pt x="1351" y="54"/>
                      <a:pt x="1439" y="0"/>
                      <a:pt x="1541" y="6"/>
                    </a:cubicBezTo>
                    <a:cubicBezTo>
                      <a:pt x="1643" y="12"/>
                      <a:pt x="1745" y="76"/>
                      <a:pt x="1853" y="90"/>
                    </a:cubicBezTo>
                    <a:cubicBezTo>
                      <a:pt x="1961" y="104"/>
                      <a:pt x="2088" y="101"/>
                      <a:pt x="2189" y="90"/>
                    </a:cubicBezTo>
                    <a:cubicBezTo>
                      <a:pt x="2290" y="79"/>
                      <a:pt x="2353" y="25"/>
                      <a:pt x="2461" y="23"/>
                    </a:cubicBezTo>
                    <a:cubicBezTo>
                      <a:pt x="2569" y="21"/>
                      <a:pt x="2708" y="75"/>
                      <a:pt x="2837" y="78"/>
                    </a:cubicBezTo>
                    <a:cubicBezTo>
                      <a:pt x="2966" y="81"/>
                      <a:pt x="3105" y="50"/>
                      <a:pt x="3233" y="42"/>
                    </a:cubicBezTo>
                    <a:cubicBezTo>
                      <a:pt x="3361" y="34"/>
                      <a:pt x="3528" y="32"/>
                      <a:pt x="3605" y="30"/>
                    </a:cubicBezTo>
                  </a:path>
                </a:pathLst>
              </a:custGeom>
              <a:noFill/>
              <a:ln w="139700" cmpd="sng">
                <a:pattFill prst="pct75">
                  <a:fgClr>
                    <a:srgbClr val="993300"/>
                  </a:fgClr>
                  <a:bgClr>
                    <a:srgbClr val="FFFFFF"/>
                  </a:bgClr>
                </a:patt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4142" name="Group 88"/>
            <p:cNvGrpSpPr>
              <a:grpSpLocks/>
            </p:cNvGrpSpPr>
            <p:nvPr/>
          </p:nvGrpSpPr>
          <p:grpSpPr bwMode="auto">
            <a:xfrm>
              <a:off x="22" y="2882"/>
              <a:ext cx="3492" cy="1337"/>
              <a:chOff x="22" y="2882"/>
              <a:chExt cx="3492" cy="1337"/>
            </a:xfrm>
          </p:grpSpPr>
          <p:grpSp>
            <p:nvGrpSpPr>
              <p:cNvPr id="4143" name="Group 85"/>
              <p:cNvGrpSpPr>
                <a:grpSpLocks/>
              </p:cNvGrpSpPr>
              <p:nvPr/>
            </p:nvGrpSpPr>
            <p:grpSpPr bwMode="auto">
              <a:xfrm>
                <a:off x="22" y="2882"/>
                <a:ext cx="3492" cy="1337"/>
                <a:chOff x="22" y="2882"/>
                <a:chExt cx="3492" cy="1337"/>
              </a:xfrm>
            </p:grpSpPr>
            <p:sp>
              <p:nvSpPr>
                <p:cNvPr id="4146" name="Freeform 10"/>
                <p:cNvSpPr>
                  <a:spLocks/>
                </p:cNvSpPr>
                <p:nvPr/>
              </p:nvSpPr>
              <p:spPr bwMode="auto">
                <a:xfrm>
                  <a:off x="462" y="3031"/>
                  <a:ext cx="971" cy="14"/>
                </a:xfrm>
                <a:custGeom>
                  <a:avLst/>
                  <a:gdLst>
                    <a:gd name="T0" fmla="*/ 87 w 1776"/>
                    <a:gd name="T1" fmla="*/ 0 h 75"/>
                    <a:gd name="T2" fmla="*/ 57 w 1776"/>
                    <a:gd name="T3" fmla="*/ 0 h 75"/>
                    <a:gd name="T4" fmla="*/ 26 w 1776"/>
                    <a:gd name="T5" fmla="*/ 0 h 75"/>
                    <a:gd name="T6" fmla="*/ 0 w 1776"/>
                    <a:gd name="T7" fmla="*/ 0 h 7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76"/>
                    <a:gd name="T13" fmla="*/ 0 h 75"/>
                    <a:gd name="T14" fmla="*/ 1776 w 1776"/>
                    <a:gd name="T15" fmla="*/ 75 h 7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76" h="75">
                      <a:moveTo>
                        <a:pt x="1776" y="75"/>
                      </a:moveTo>
                      <a:cubicBezTo>
                        <a:pt x="1673" y="64"/>
                        <a:pt x="1378" y="22"/>
                        <a:pt x="1172" y="11"/>
                      </a:cubicBezTo>
                      <a:cubicBezTo>
                        <a:pt x="966" y="0"/>
                        <a:pt x="735" y="0"/>
                        <a:pt x="540" y="11"/>
                      </a:cubicBezTo>
                      <a:cubicBezTo>
                        <a:pt x="345" y="22"/>
                        <a:pt x="112" y="62"/>
                        <a:pt x="0" y="75"/>
                      </a:cubicBezTo>
                    </a:path>
                  </a:pathLst>
                </a:custGeom>
                <a:noFill/>
                <a:ln w="76200" cmpd="sng">
                  <a:solidFill>
                    <a:srgbClr val="777777"/>
                  </a:solidFill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147" name="Freeform 13"/>
                <p:cNvSpPr>
                  <a:spLocks/>
                </p:cNvSpPr>
                <p:nvPr/>
              </p:nvSpPr>
              <p:spPr bwMode="auto">
                <a:xfrm flipH="1">
                  <a:off x="2067" y="3022"/>
                  <a:ext cx="971" cy="14"/>
                </a:xfrm>
                <a:custGeom>
                  <a:avLst/>
                  <a:gdLst>
                    <a:gd name="T0" fmla="*/ 87 w 1776"/>
                    <a:gd name="T1" fmla="*/ 0 h 75"/>
                    <a:gd name="T2" fmla="*/ 57 w 1776"/>
                    <a:gd name="T3" fmla="*/ 0 h 75"/>
                    <a:gd name="T4" fmla="*/ 26 w 1776"/>
                    <a:gd name="T5" fmla="*/ 0 h 75"/>
                    <a:gd name="T6" fmla="*/ 0 w 1776"/>
                    <a:gd name="T7" fmla="*/ 0 h 7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76"/>
                    <a:gd name="T13" fmla="*/ 0 h 75"/>
                    <a:gd name="T14" fmla="*/ 1776 w 1776"/>
                    <a:gd name="T15" fmla="*/ 75 h 7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76" h="75">
                      <a:moveTo>
                        <a:pt x="1776" y="75"/>
                      </a:moveTo>
                      <a:cubicBezTo>
                        <a:pt x="1673" y="64"/>
                        <a:pt x="1378" y="22"/>
                        <a:pt x="1172" y="11"/>
                      </a:cubicBezTo>
                      <a:cubicBezTo>
                        <a:pt x="966" y="0"/>
                        <a:pt x="735" y="0"/>
                        <a:pt x="540" y="11"/>
                      </a:cubicBezTo>
                      <a:cubicBezTo>
                        <a:pt x="345" y="22"/>
                        <a:pt x="112" y="62"/>
                        <a:pt x="0" y="75"/>
                      </a:cubicBezTo>
                    </a:path>
                  </a:pathLst>
                </a:custGeom>
                <a:noFill/>
                <a:ln w="76200" cmpd="sng">
                  <a:solidFill>
                    <a:srgbClr val="777777"/>
                  </a:solidFill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148" name="Freeform 68"/>
                <p:cNvSpPr>
                  <a:spLocks/>
                </p:cNvSpPr>
                <p:nvPr/>
              </p:nvSpPr>
              <p:spPr bwMode="auto">
                <a:xfrm>
                  <a:off x="22" y="4136"/>
                  <a:ext cx="3470" cy="61"/>
                </a:xfrm>
                <a:custGeom>
                  <a:avLst/>
                  <a:gdLst>
                    <a:gd name="T0" fmla="*/ 0 w 3470"/>
                    <a:gd name="T1" fmla="*/ 0 h 61"/>
                    <a:gd name="T2" fmla="*/ 1788 w 3470"/>
                    <a:gd name="T3" fmla="*/ 61 h 61"/>
                    <a:gd name="T4" fmla="*/ 3470 w 3470"/>
                    <a:gd name="T5" fmla="*/ 0 h 61"/>
                    <a:gd name="T6" fmla="*/ 0 60000 65536"/>
                    <a:gd name="T7" fmla="*/ 0 60000 65536"/>
                    <a:gd name="T8" fmla="*/ 0 60000 65536"/>
                    <a:gd name="T9" fmla="*/ 0 w 3470"/>
                    <a:gd name="T10" fmla="*/ 0 h 61"/>
                    <a:gd name="T11" fmla="*/ 3470 w 3470"/>
                    <a:gd name="T12" fmla="*/ 61 h 6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70" h="61">
                      <a:moveTo>
                        <a:pt x="0" y="0"/>
                      </a:moveTo>
                      <a:cubicBezTo>
                        <a:pt x="298" y="10"/>
                        <a:pt x="1210" y="61"/>
                        <a:pt x="1788" y="61"/>
                      </a:cubicBezTo>
                      <a:cubicBezTo>
                        <a:pt x="2366" y="61"/>
                        <a:pt x="3120" y="13"/>
                        <a:pt x="347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149" name="Freeform 69"/>
                <p:cNvSpPr>
                  <a:spLocks/>
                </p:cNvSpPr>
                <p:nvPr/>
              </p:nvSpPr>
              <p:spPr bwMode="auto">
                <a:xfrm>
                  <a:off x="30" y="3607"/>
                  <a:ext cx="3470" cy="17"/>
                </a:xfrm>
                <a:custGeom>
                  <a:avLst/>
                  <a:gdLst>
                    <a:gd name="T0" fmla="*/ 0 w 3470"/>
                    <a:gd name="T1" fmla="*/ 16 h 17"/>
                    <a:gd name="T2" fmla="*/ 1629 w 3470"/>
                    <a:gd name="T3" fmla="*/ 0 h 17"/>
                    <a:gd name="T4" fmla="*/ 3470 w 3470"/>
                    <a:gd name="T5" fmla="*/ 17 h 17"/>
                    <a:gd name="T6" fmla="*/ 0 60000 65536"/>
                    <a:gd name="T7" fmla="*/ 0 60000 65536"/>
                    <a:gd name="T8" fmla="*/ 0 60000 65536"/>
                    <a:gd name="T9" fmla="*/ 0 w 3470"/>
                    <a:gd name="T10" fmla="*/ 0 h 17"/>
                    <a:gd name="T11" fmla="*/ 3470 w 3470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70" h="17">
                      <a:moveTo>
                        <a:pt x="0" y="16"/>
                      </a:moveTo>
                      <a:cubicBezTo>
                        <a:pt x="271" y="13"/>
                        <a:pt x="1051" y="0"/>
                        <a:pt x="1629" y="0"/>
                      </a:cubicBezTo>
                      <a:cubicBezTo>
                        <a:pt x="2207" y="0"/>
                        <a:pt x="3087" y="14"/>
                        <a:pt x="3470" y="1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150" name="Freeform 70"/>
                <p:cNvSpPr>
                  <a:spLocks/>
                </p:cNvSpPr>
                <p:nvPr/>
              </p:nvSpPr>
              <p:spPr bwMode="auto">
                <a:xfrm>
                  <a:off x="44" y="3099"/>
                  <a:ext cx="3470" cy="65"/>
                </a:xfrm>
                <a:custGeom>
                  <a:avLst/>
                  <a:gdLst>
                    <a:gd name="T0" fmla="*/ 0 w 3470"/>
                    <a:gd name="T1" fmla="*/ 64 h 65"/>
                    <a:gd name="T2" fmla="*/ 1670 w 3470"/>
                    <a:gd name="T3" fmla="*/ 0 h 65"/>
                    <a:gd name="T4" fmla="*/ 3470 w 3470"/>
                    <a:gd name="T5" fmla="*/ 65 h 65"/>
                    <a:gd name="T6" fmla="*/ 0 60000 65536"/>
                    <a:gd name="T7" fmla="*/ 0 60000 65536"/>
                    <a:gd name="T8" fmla="*/ 0 60000 65536"/>
                    <a:gd name="T9" fmla="*/ 0 w 3470"/>
                    <a:gd name="T10" fmla="*/ 0 h 65"/>
                    <a:gd name="T11" fmla="*/ 3470 w 3470"/>
                    <a:gd name="T12" fmla="*/ 65 h 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70" h="65">
                      <a:moveTo>
                        <a:pt x="0" y="64"/>
                      </a:moveTo>
                      <a:cubicBezTo>
                        <a:pt x="278" y="53"/>
                        <a:pt x="1092" y="0"/>
                        <a:pt x="1670" y="0"/>
                      </a:cubicBezTo>
                      <a:cubicBezTo>
                        <a:pt x="2248" y="0"/>
                        <a:pt x="3095" y="52"/>
                        <a:pt x="3470" y="65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151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07" y="3988"/>
                  <a:ext cx="907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1800"/>
                    <a:t>1000 mb</a:t>
                  </a:r>
                </a:p>
              </p:txBody>
            </p:sp>
            <p:sp>
              <p:nvSpPr>
                <p:cNvPr id="4152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338" y="3398"/>
                  <a:ext cx="907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1800"/>
                    <a:t>700 mb</a:t>
                  </a:r>
                </a:p>
              </p:txBody>
            </p:sp>
            <p:sp>
              <p:nvSpPr>
                <p:cNvPr id="4153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292" y="2882"/>
                  <a:ext cx="907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1800"/>
                    <a:t>500 mb</a:t>
                  </a:r>
                </a:p>
              </p:txBody>
            </p:sp>
          </p:grpSp>
          <p:sp>
            <p:nvSpPr>
              <p:cNvPr id="4144" name="Text Box 86"/>
              <p:cNvSpPr txBox="1">
                <a:spLocks noChangeArrowheads="1"/>
              </p:cNvSpPr>
              <p:nvPr/>
            </p:nvSpPr>
            <p:spPr bwMode="auto">
              <a:xfrm>
                <a:off x="1545" y="3020"/>
                <a:ext cx="47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i="1">
                    <a:solidFill>
                      <a:srgbClr val="CC33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4145" name="Text Box 87"/>
              <p:cNvSpPr txBox="1">
                <a:spLocks noChangeArrowheads="1"/>
              </p:cNvSpPr>
              <p:nvPr/>
            </p:nvSpPr>
            <p:spPr bwMode="auto">
              <a:xfrm>
                <a:off x="1527" y="3748"/>
                <a:ext cx="47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</a:p>
            </p:txBody>
          </p:sp>
        </p:grpSp>
      </p:grp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7524750" y="-30163"/>
            <a:ext cx="165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FontTx/>
              <a:buNone/>
            </a:pPr>
            <a:r>
              <a:rPr lang="he-IL" altLang="he-IL"/>
              <a:t>התהוות</a:t>
            </a:r>
            <a:endParaRPr lang="en-US" altLang="he-IL"/>
          </a:p>
        </p:txBody>
      </p: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579813" y="2349500"/>
            <a:ext cx="5529262" cy="2159000"/>
            <a:chOff x="1020" y="2387"/>
            <a:chExt cx="3483" cy="1814"/>
          </a:xfrm>
        </p:grpSpPr>
        <p:sp>
          <p:nvSpPr>
            <p:cNvPr id="4139" name="Rectangle 41"/>
            <p:cNvSpPr>
              <a:spLocks noChangeArrowheads="1"/>
            </p:cNvSpPr>
            <p:nvPr/>
          </p:nvSpPr>
          <p:spPr bwMode="auto">
            <a:xfrm>
              <a:off x="1041" y="2387"/>
              <a:ext cx="3462" cy="181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50000">
                  <a:srgbClr val="FF9966"/>
                </a:gs>
                <a:gs pos="100000">
                  <a:srgbClr val="99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he-IL" altLang="he-IL" sz="1800"/>
            </a:p>
          </p:txBody>
        </p:sp>
        <p:sp>
          <p:nvSpPr>
            <p:cNvPr id="4140" name="Freeform 42"/>
            <p:cNvSpPr>
              <a:spLocks/>
            </p:cNvSpPr>
            <p:nvPr/>
          </p:nvSpPr>
          <p:spPr bwMode="auto">
            <a:xfrm>
              <a:off x="1020" y="4150"/>
              <a:ext cx="3482" cy="21"/>
            </a:xfrm>
            <a:custGeom>
              <a:avLst/>
              <a:gdLst>
                <a:gd name="T0" fmla="*/ 0 w 3605"/>
                <a:gd name="T1" fmla="*/ 0 h 104"/>
                <a:gd name="T2" fmla="*/ 246 w 3605"/>
                <a:gd name="T3" fmla="*/ 0 h 104"/>
                <a:gd name="T4" fmla="*/ 448 w 3605"/>
                <a:gd name="T5" fmla="*/ 0 h 104"/>
                <a:gd name="T6" fmla="*/ 741 w 3605"/>
                <a:gd name="T7" fmla="*/ 0 h 104"/>
                <a:gd name="T8" fmla="*/ 1043 w 3605"/>
                <a:gd name="T9" fmla="*/ 0 h 104"/>
                <a:gd name="T10" fmla="*/ 1295 w 3605"/>
                <a:gd name="T11" fmla="*/ 0 h 104"/>
                <a:gd name="T12" fmla="*/ 1558 w 3605"/>
                <a:gd name="T13" fmla="*/ 0 h 104"/>
                <a:gd name="T14" fmla="*/ 1840 w 3605"/>
                <a:gd name="T15" fmla="*/ 0 h 104"/>
                <a:gd name="T16" fmla="*/ 2069 w 3605"/>
                <a:gd name="T17" fmla="*/ 0 h 104"/>
                <a:gd name="T18" fmla="*/ 2386 w 3605"/>
                <a:gd name="T19" fmla="*/ 0 h 104"/>
                <a:gd name="T20" fmla="*/ 2718 w 3605"/>
                <a:gd name="T21" fmla="*/ 0 h 104"/>
                <a:gd name="T22" fmla="*/ 3030 w 3605"/>
                <a:gd name="T23" fmla="*/ 0 h 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05"/>
                <a:gd name="T37" fmla="*/ 0 h 104"/>
                <a:gd name="T38" fmla="*/ 3605 w 3605"/>
                <a:gd name="T39" fmla="*/ 104 h 1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05" h="104">
                  <a:moveTo>
                    <a:pt x="0" y="31"/>
                  </a:moveTo>
                  <a:cubicBezTo>
                    <a:pt x="49" y="27"/>
                    <a:pt x="204" y="8"/>
                    <a:pt x="293" y="6"/>
                  </a:cubicBezTo>
                  <a:cubicBezTo>
                    <a:pt x="382" y="4"/>
                    <a:pt x="435" y="18"/>
                    <a:pt x="533" y="18"/>
                  </a:cubicBezTo>
                  <a:cubicBezTo>
                    <a:pt x="631" y="18"/>
                    <a:pt x="763" y="0"/>
                    <a:pt x="881" y="6"/>
                  </a:cubicBezTo>
                  <a:cubicBezTo>
                    <a:pt x="999" y="12"/>
                    <a:pt x="1131" y="54"/>
                    <a:pt x="1241" y="54"/>
                  </a:cubicBezTo>
                  <a:cubicBezTo>
                    <a:pt x="1351" y="54"/>
                    <a:pt x="1439" y="0"/>
                    <a:pt x="1541" y="6"/>
                  </a:cubicBezTo>
                  <a:cubicBezTo>
                    <a:pt x="1643" y="12"/>
                    <a:pt x="1745" y="76"/>
                    <a:pt x="1853" y="90"/>
                  </a:cubicBezTo>
                  <a:cubicBezTo>
                    <a:pt x="1961" y="104"/>
                    <a:pt x="2088" y="101"/>
                    <a:pt x="2189" y="90"/>
                  </a:cubicBezTo>
                  <a:cubicBezTo>
                    <a:pt x="2290" y="79"/>
                    <a:pt x="2353" y="25"/>
                    <a:pt x="2461" y="23"/>
                  </a:cubicBezTo>
                  <a:cubicBezTo>
                    <a:pt x="2569" y="21"/>
                    <a:pt x="2708" y="75"/>
                    <a:pt x="2837" y="78"/>
                  </a:cubicBezTo>
                  <a:cubicBezTo>
                    <a:pt x="2966" y="81"/>
                    <a:pt x="3105" y="50"/>
                    <a:pt x="3233" y="42"/>
                  </a:cubicBezTo>
                  <a:cubicBezTo>
                    <a:pt x="3361" y="34"/>
                    <a:pt x="3528" y="32"/>
                    <a:pt x="3605" y="30"/>
                  </a:cubicBezTo>
                </a:path>
              </a:pathLst>
            </a:custGeom>
            <a:noFill/>
            <a:ln w="139700" cmpd="sng">
              <a:pattFill prst="pct75">
                <a:fgClr>
                  <a:srgbClr val="993300"/>
                </a:fgClr>
                <a:bgClr>
                  <a:srgbClr val="FFFFFF"/>
                </a:bgClr>
              </a:patt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>
            <a:off x="-9525" y="44450"/>
            <a:ext cx="5553075" cy="2159000"/>
            <a:chOff x="-6" y="28"/>
            <a:chExt cx="3498" cy="1360"/>
          </a:xfrm>
        </p:grpSpPr>
        <p:grpSp>
          <p:nvGrpSpPr>
            <p:cNvPr id="4129" name="Group 36"/>
            <p:cNvGrpSpPr>
              <a:grpSpLocks/>
            </p:cNvGrpSpPr>
            <p:nvPr/>
          </p:nvGrpSpPr>
          <p:grpSpPr bwMode="auto">
            <a:xfrm>
              <a:off x="-6" y="28"/>
              <a:ext cx="3483" cy="1360"/>
              <a:chOff x="249" y="73"/>
              <a:chExt cx="3483" cy="1814"/>
            </a:xfrm>
          </p:grpSpPr>
          <p:sp>
            <p:nvSpPr>
              <p:cNvPr id="4137" name="Rectangle 34"/>
              <p:cNvSpPr>
                <a:spLocks noChangeArrowheads="1"/>
              </p:cNvSpPr>
              <p:nvPr/>
            </p:nvSpPr>
            <p:spPr bwMode="auto">
              <a:xfrm>
                <a:off x="270" y="73"/>
                <a:ext cx="3462" cy="1814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9FCFF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4138" name="Freeform 35"/>
              <p:cNvSpPr>
                <a:spLocks/>
              </p:cNvSpPr>
              <p:nvPr/>
            </p:nvSpPr>
            <p:spPr bwMode="auto">
              <a:xfrm>
                <a:off x="249" y="1836"/>
                <a:ext cx="3482" cy="21"/>
              </a:xfrm>
              <a:custGeom>
                <a:avLst/>
                <a:gdLst>
                  <a:gd name="T0" fmla="*/ 0 w 3605"/>
                  <a:gd name="T1" fmla="*/ 0 h 104"/>
                  <a:gd name="T2" fmla="*/ 246 w 3605"/>
                  <a:gd name="T3" fmla="*/ 0 h 104"/>
                  <a:gd name="T4" fmla="*/ 448 w 3605"/>
                  <a:gd name="T5" fmla="*/ 0 h 104"/>
                  <a:gd name="T6" fmla="*/ 741 w 3605"/>
                  <a:gd name="T7" fmla="*/ 0 h 104"/>
                  <a:gd name="T8" fmla="*/ 1043 w 3605"/>
                  <a:gd name="T9" fmla="*/ 0 h 104"/>
                  <a:gd name="T10" fmla="*/ 1295 w 3605"/>
                  <a:gd name="T11" fmla="*/ 0 h 104"/>
                  <a:gd name="T12" fmla="*/ 1558 w 3605"/>
                  <a:gd name="T13" fmla="*/ 0 h 104"/>
                  <a:gd name="T14" fmla="*/ 1840 w 3605"/>
                  <a:gd name="T15" fmla="*/ 0 h 104"/>
                  <a:gd name="T16" fmla="*/ 2069 w 3605"/>
                  <a:gd name="T17" fmla="*/ 0 h 104"/>
                  <a:gd name="T18" fmla="*/ 2386 w 3605"/>
                  <a:gd name="T19" fmla="*/ 0 h 104"/>
                  <a:gd name="T20" fmla="*/ 2718 w 3605"/>
                  <a:gd name="T21" fmla="*/ 0 h 104"/>
                  <a:gd name="T22" fmla="*/ 3030 w 3605"/>
                  <a:gd name="T23" fmla="*/ 0 h 10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05"/>
                  <a:gd name="T37" fmla="*/ 0 h 104"/>
                  <a:gd name="T38" fmla="*/ 3605 w 3605"/>
                  <a:gd name="T39" fmla="*/ 104 h 10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05" h="104">
                    <a:moveTo>
                      <a:pt x="0" y="31"/>
                    </a:moveTo>
                    <a:cubicBezTo>
                      <a:pt x="49" y="27"/>
                      <a:pt x="204" y="8"/>
                      <a:pt x="293" y="6"/>
                    </a:cubicBezTo>
                    <a:cubicBezTo>
                      <a:pt x="382" y="4"/>
                      <a:pt x="435" y="18"/>
                      <a:pt x="533" y="18"/>
                    </a:cubicBezTo>
                    <a:cubicBezTo>
                      <a:pt x="631" y="18"/>
                      <a:pt x="763" y="0"/>
                      <a:pt x="881" y="6"/>
                    </a:cubicBezTo>
                    <a:cubicBezTo>
                      <a:pt x="999" y="12"/>
                      <a:pt x="1131" y="54"/>
                      <a:pt x="1241" y="54"/>
                    </a:cubicBezTo>
                    <a:cubicBezTo>
                      <a:pt x="1351" y="54"/>
                      <a:pt x="1439" y="0"/>
                      <a:pt x="1541" y="6"/>
                    </a:cubicBezTo>
                    <a:cubicBezTo>
                      <a:pt x="1643" y="12"/>
                      <a:pt x="1745" y="76"/>
                      <a:pt x="1853" y="90"/>
                    </a:cubicBezTo>
                    <a:cubicBezTo>
                      <a:pt x="1961" y="104"/>
                      <a:pt x="2088" y="101"/>
                      <a:pt x="2189" y="90"/>
                    </a:cubicBezTo>
                    <a:cubicBezTo>
                      <a:pt x="2290" y="79"/>
                      <a:pt x="2353" y="25"/>
                      <a:pt x="2461" y="23"/>
                    </a:cubicBezTo>
                    <a:cubicBezTo>
                      <a:pt x="2569" y="21"/>
                      <a:pt x="2708" y="75"/>
                      <a:pt x="2837" y="78"/>
                    </a:cubicBezTo>
                    <a:cubicBezTo>
                      <a:pt x="2966" y="81"/>
                      <a:pt x="3105" y="50"/>
                      <a:pt x="3233" y="42"/>
                    </a:cubicBezTo>
                    <a:cubicBezTo>
                      <a:pt x="3361" y="34"/>
                      <a:pt x="3528" y="32"/>
                      <a:pt x="3605" y="30"/>
                    </a:cubicBezTo>
                  </a:path>
                </a:pathLst>
              </a:custGeom>
              <a:noFill/>
              <a:ln w="139700" cmpd="sng">
                <a:pattFill prst="pct75">
                  <a:fgClr>
                    <a:srgbClr val="993300"/>
                  </a:fgClr>
                  <a:bgClr>
                    <a:srgbClr val="FFFFFF"/>
                  </a:bgClr>
                </a:patt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4130" name="Group 55"/>
            <p:cNvGrpSpPr>
              <a:grpSpLocks/>
            </p:cNvGrpSpPr>
            <p:nvPr/>
          </p:nvGrpSpPr>
          <p:grpSpPr bwMode="auto">
            <a:xfrm>
              <a:off x="0" y="87"/>
              <a:ext cx="3492" cy="1201"/>
              <a:chOff x="0" y="87"/>
              <a:chExt cx="3492" cy="1201"/>
            </a:xfrm>
          </p:grpSpPr>
          <p:sp>
            <p:nvSpPr>
              <p:cNvPr id="4131" name="Line 44"/>
              <p:cNvSpPr>
                <a:spLocks noChangeShapeType="1"/>
              </p:cNvSpPr>
              <p:nvPr/>
            </p:nvSpPr>
            <p:spPr bwMode="auto">
              <a:xfrm>
                <a:off x="0" y="1267"/>
                <a:ext cx="34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32" name="Line 46"/>
              <p:cNvSpPr>
                <a:spLocks noChangeShapeType="1"/>
              </p:cNvSpPr>
              <p:nvPr/>
            </p:nvSpPr>
            <p:spPr bwMode="auto">
              <a:xfrm>
                <a:off x="8" y="754"/>
                <a:ext cx="34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33" name="Line 47"/>
              <p:cNvSpPr>
                <a:spLocks noChangeShapeType="1"/>
              </p:cNvSpPr>
              <p:nvPr/>
            </p:nvSpPr>
            <p:spPr bwMode="auto">
              <a:xfrm>
                <a:off x="22" y="300"/>
                <a:ext cx="34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34" name="Text Box 48"/>
              <p:cNvSpPr txBox="1">
                <a:spLocks noChangeArrowheads="1"/>
              </p:cNvSpPr>
              <p:nvPr/>
            </p:nvSpPr>
            <p:spPr bwMode="auto">
              <a:xfrm>
                <a:off x="1111" y="1057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1800"/>
                  <a:t>1000 mb</a:t>
                </a:r>
              </a:p>
            </p:txBody>
          </p:sp>
          <p:sp>
            <p:nvSpPr>
              <p:cNvPr id="4135" name="Text Box 49"/>
              <p:cNvSpPr txBox="1">
                <a:spLocks noChangeArrowheads="1"/>
              </p:cNvSpPr>
              <p:nvPr/>
            </p:nvSpPr>
            <p:spPr bwMode="auto">
              <a:xfrm>
                <a:off x="1157" y="541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1800"/>
                  <a:t>700 mb</a:t>
                </a:r>
              </a:p>
            </p:txBody>
          </p:sp>
          <p:sp>
            <p:nvSpPr>
              <p:cNvPr id="4136" name="Text Box 50"/>
              <p:cNvSpPr txBox="1">
                <a:spLocks noChangeArrowheads="1"/>
              </p:cNvSpPr>
              <p:nvPr/>
            </p:nvSpPr>
            <p:spPr bwMode="auto">
              <a:xfrm>
                <a:off x="1156" y="87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1800"/>
                  <a:t>500 mb</a:t>
                </a:r>
              </a:p>
            </p:txBody>
          </p:sp>
        </p:grpSp>
      </p:grpSp>
      <p:sp>
        <p:nvSpPr>
          <p:cNvPr id="131123" name="Text Box 51"/>
          <p:cNvSpPr txBox="1">
            <a:spLocks noChangeArrowheads="1"/>
          </p:cNvSpPr>
          <p:nvPr/>
        </p:nvSpPr>
        <p:spPr bwMode="auto">
          <a:xfrm>
            <a:off x="5486400" y="535691"/>
            <a:ext cx="3671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he-IL" altLang="he-IL" b="0" dirty="0" smtClean="0">
                <a:solidFill>
                  <a:schemeClr val="accent1">
                    <a:lumMod val="10000"/>
                  </a:schemeClr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שלב א: טמפרטורה ולחץ אחידים בכל הגבהים, אפס רוח</a:t>
            </a:r>
            <a:endParaRPr lang="en-US" altLang="he-IL" b="0" dirty="0" smtClean="0">
              <a:solidFill>
                <a:schemeClr val="accent1">
                  <a:lumMod val="10000"/>
                </a:schemeClr>
              </a:solidFill>
              <a:cs typeface="Guttman Hatzvi" panose="02010401010101010101" pitchFamily="2" charset="-79"/>
            </a:endParaRPr>
          </a:p>
        </p:txBody>
      </p:sp>
      <p:sp>
        <p:nvSpPr>
          <p:cNvPr id="131124" name="Text Box 52"/>
          <p:cNvSpPr txBox="1">
            <a:spLocks noChangeArrowheads="1"/>
          </p:cNvSpPr>
          <p:nvPr/>
        </p:nvSpPr>
        <p:spPr bwMode="auto">
          <a:xfrm>
            <a:off x="5322888" y="1272291"/>
            <a:ext cx="3857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>
                <a:solidFill>
                  <a:srgbClr val="512013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שלב ב: הטמפרטורה במרכז האזור עולה</a:t>
            </a:r>
            <a:endParaRPr lang="en-US" altLang="he-IL" sz="1800" b="0">
              <a:solidFill>
                <a:srgbClr val="512013"/>
              </a:solidFill>
              <a:cs typeface="Guttman Hatzvi" panose="02010401010101010101" pitchFamily="2" charset="-79"/>
            </a:endParaRPr>
          </a:p>
        </p:txBody>
      </p:sp>
      <p:sp>
        <p:nvSpPr>
          <p:cNvPr id="131125" name="Text Box 53"/>
          <p:cNvSpPr txBox="1">
            <a:spLocks noChangeArrowheads="1"/>
          </p:cNvSpPr>
          <p:nvPr/>
        </p:nvSpPr>
        <p:spPr bwMode="auto">
          <a:xfrm>
            <a:off x="-36512" y="2420888"/>
            <a:ext cx="3563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 dirty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משטחי הלחץ ברום מתקמרים</a:t>
            </a:r>
            <a:endParaRPr lang="en-US" altLang="he-IL" sz="1800" b="0" dirty="0">
              <a:solidFill>
                <a:srgbClr val="621002"/>
              </a:solidFill>
              <a:cs typeface="Guttman Hatzvi" panose="02010401010101010101" pitchFamily="2" charset="-79"/>
            </a:endParaRPr>
          </a:p>
        </p:txBody>
      </p:sp>
      <p:sp>
        <p:nvSpPr>
          <p:cNvPr id="131126" name="Text Box 54"/>
          <p:cNvSpPr txBox="1">
            <a:spLocks noChangeArrowheads="1"/>
          </p:cNvSpPr>
          <p:nvPr/>
        </p:nvSpPr>
        <p:spPr bwMode="auto">
          <a:xfrm>
            <a:off x="-23812" y="2780928"/>
            <a:ext cx="3563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 dirty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נוצרת רמת רום והאוויר שם מתבדר</a:t>
            </a:r>
            <a:endParaRPr lang="en-US" altLang="he-IL" sz="1800" b="0" dirty="0">
              <a:solidFill>
                <a:srgbClr val="621002"/>
              </a:solidFill>
              <a:cs typeface="Guttman Hatzvi" panose="02010401010101010101" pitchFamily="2" charset="-79"/>
            </a:endParaRPr>
          </a:p>
        </p:txBody>
      </p:sp>
      <p:grpSp>
        <p:nvGrpSpPr>
          <p:cNvPr id="10" name="Group 78"/>
          <p:cNvGrpSpPr>
            <a:grpSpLocks/>
          </p:cNvGrpSpPr>
          <p:nvPr/>
        </p:nvGrpSpPr>
        <p:grpSpPr bwMode="auto">
          <a:xfrm>
            <a:off x="3621088" y="2276475"/>
            <a:ext cx="5522912" cy="1993900"/>
            <a:chOff x="2281" y="1448"/>
            <a:chExt cx="3479" cy="1256"/>
          </a:xfrm>
        </p:grpSpPr>
        <p:sp>
          <p:nvSpPr>
            <p:cNvPr id="4123" name="Text Box 62"/>
            <p:cNvSpPr txBox="1">
              <a:spLocks noChangeArrowheads="1"/>
            </p:cNvSpPr>
            <p:nvPr/>
          </p:nvSpPr>
          <p:spPr bwMode="auto">
            <a:xfrm>
              <a:off x="3415" y="1448"/>
              <a:ext cx="9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1800"/>
                <a:t>500 mb</a:t>
              </a:r>
            </a:p>
          </p:txBody>
        </p:sp>
        <p:sp>
          <p:nvSpPr>
            <p:cNvPr id="4124" name="Line 57"/>
            <p:cNvSpPr>
              <a:spLocks noChangeShapeType="1"/>
            </p:cNvSpPr>
            <p:nvPr/>
          </p:nvSpPr>
          <p:spPr bwMode="auto">
            <a:xfrm>
              <a:off x="2282" y="2683"/>
              <a:ext cx="34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25" name="Freeform 58"/>
            <p:cNvSpPr>
              <a:spLocks/>
            </p:cNvSpPr>
            <p:nvPr/>
          </p:nvSpPr>
          <p:spPr bwMode="auto">
            <a:xfrm>
              <a:off x="2290" y="2115"/>
              <a:ext cx="3470" cy="45"/>
            </a:xfrm>
            <a:custGeom>
              <a:avLst/>
              <a:gdLst>
                <a:gd name="T0" fmla="*/ 0 w 3470"/>
                <a:gd name="T1" fmla="*/ 44 h 45"/>
                <a:gd name="T2" fmla="*/ 1628 w 3470"/>
                <a:gd name="T3" fmla="*/ 0 h 45"/>
                <a:gd name="T4" fmla="*/ 3470 w 3470"/>
                <a:gd name="T5" fmla="*/ 45 h 45"/>
                <a:gd name="T6" fmla="*/ 0 60000 65536"/>
                <a:gd name="T7" fmla="*/ 0 60000 65536"/>
                <a:gd name="T8" fmla="*/ 0 60000 65536"/>
                <a:gd name="T9" fmla="*/ 0 w 3470"/>
                <a:gd name="T10" fmla="*/ 0 h 45"/>
                <a:gd name="T11" fmla="*/ 3470 w 3470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70" h="45">
                  <a:moveTo>
                    <a:pt x="0" y="44"/>
                  </a:moveTo>
                  <a:cubicBezTo>
                    <a:pt x="271" y="37"/>
                    <a:pt x="1050" y="0"/>
                    <a:pt x="1628" y="0"/>
                  </a:cubicBezTo>
                  <a:cubicBezTo>
                    <a:pt x="2206" y="0"/>
                    <a:pt x="3086" y="36"/>
                    <a:pt x="3470" y="4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26" name="Freeform 59"/>
            <p:cNvSpPr>
              <a:spLocks/>
            </p:cNvSpPr>
            <p:nvPr/>
          </p:nvSpPr>
          <p:spPr bwMode="auto">
            <a:xfrm>
              <a:off x="2281" y="1618"/>
              <a:ext cx="3470" cy="93"/>
            </a:xfrm>
            <a:custGeom>
              <a:avLst/>
              <a:gdLst>
                <a:gd name="T0" fmla="*/ 0 w 3470"/>
                <a:gd name="T1" fmla="*/ 271 h 71"/>
                <a:gd name="T2" fmla="*/ 1655 w 3470"/>
                <a:gd name="T3" fmla="*/ 0 h 71"/>
                <a:gd name="T4" fmla="*/ 3470 w 3470"/>
                <a:gd name="T5" fmla="*/ 275 h 71"/>
                <a:gd name="T6" fmla="*/ 0 60000 65536"/>
                <a:gd name="T7" fmla="*/ 0 60000 65536"/>
                <a:gd name="T8" fmla="*/ 0 60000 65536"/>
                <a:gd name="T9" fmla="*/ 0 w 3470"/>
                <a:gd name="T10" fmla="*/ 0 h 71"/>
                <a:gd name="T11" fmla="*/ 3470 w 3470"/>
                <a:gd name="T12" fmla="*/ 71 h 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70" h="71">
                  <a:moveTo>
                    <a:pt x="0" y="70"/>
                  </a:moveTo>
                  <a:cubicBezTo>
                    <a:pt x="276" y="58"/>
                    <a:pt x="1077" y="0"/>
                    <a:pt x="1655" y="0"/>
                  </a:cubicBezTo>
                  <a:cubicBezTo>
                    <a:pt x="2233" y="0"/>
                    <a:pt x="3092" y="56"/>
                    <a:pt x="3470" y="7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27" name="Text Box 60"/>
            <p:cNvSpPr txBox="1">
              <a:spLocks noChangeArrowheads="1"/>
            </p:cNvSpPr>
            <p:nvPr/>
          </p:nvSpPr>
          <p:spPr bwMode="auto">
            <a:xfrm>
              <a:off x="3393" y="2473"/>
              <a:ext cx="9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1800"/>
                <a:t>1000 mb</a:t>
              </a:r>
            </a:p>
          </p:txBody>
        </p:sp>
        <p:sp>
          <p:nvSpPr>
            <p:cNvPr id="4128" name="Text Box 61"/>
            <p:cNvSpPr txBox="1">
              <a:spLocks noChangeArrowheads="1"/>
            </p:cNvSpPr>
            <p:nvPr/>
          </p:nvSpPr>
          <p:spPr bwMode="auto">
            <a:xfrm>
              <a:off x="3416" y="1919"/>
              <a:ext cx="9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r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r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r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r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1800"/>
                <a:t>700 mb</a:t>
              </a:r>
            </a:p>
          </p:txBody>
        </p:sp>
      </p:grpSp>
      <p:sp>
        <p:nvSpPr>
          <p:cNvPr id="131136" name="Freeform 64"/>
          <p:cNvSpPr>
            <a:spLocks/>
          </p:cNvSpPr>
          <p:nvPr/>
        </p:nvSpPr>
        <p:spPr bwMode="auto">
          <a:xfrm>
            <a:off x="3995738" y="2562225"/>
            <a:ext cx="1541462" cy="1588"/>
          </a:xfrm>
          <a:custGeom>
            <a:avLst/>
            <a:gdLst>
              <a:gd name="T0" fmla="*/ 2147483647 w 1776"/>
              <a:gd name="T1" fmla="*/ 319156833 h 75"/>
              <a:gd name="T2" fmla="*/ 2147483647 w 1776"/>
              <a:gd name="T3" fmla="*/ 46825081 h 75"/>
              <a:gd name="T4" fmla="*/ 2147483647 w 1776"/>
              <a:gd name="T5" fmla="*/ 46825081 h 75"/>
              <a:gd name="T6" fmla="*/ 0 w 1776"/>
              <a:gd name="T7" fmla="*/ 319156833 h 75"/>
              <a:gd name="T8" fmla="*/ 0 60000 65536"/>
              <a:gd name="T9" fmla="*/ 0 60000 65536"/>
              <a:gd name="T10" fmla="*/ 0 60000 65536"/>
              <a:gd name="T11" fmla="*/ 0 60000 65536"/>
              <a:gd name="T12" fmla="*/ 0 w 1776"/>
              <a:gd name="T13" fmla="*/ 0 h 75"/>
              <a:gd name="T14" fmla="*/ 1776 w 1776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6" h="75">
                <a:moveTo>
                  <a:pt x="1776" y="75"/>
                </a:moveTo>
                <a:cubicBezTo>
                  <a:pt x="1673" y="64"/>
                  <a:pt x="1378" y="22"/>
                  <a:pt x="1172" y="11"/>
                </a:cubicBezTo>
                <a:cubicBezTo>
                  <a:pt x="966" y="0"/>
                  <a:pt x="735" y="0"/>
                  <a:pt x="540" y="11"/>
                </a:cubicBezTo>
                <a:cubicBezTo>
                  <a:pt x="345" y="22"/>
                  <a:pt x="112" y="62"/>
                  <a:pt x="0" y="75"/>
                </a:cubicBezTo>
              </a:path>
            </a:pathLst>
          </a:custGeom>
          <a:noFill/>
          <a:ln w="76200" cmpd="sng">
            <a:solidFill>
              <a:srgbClr val="77777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37" name="Freeform 65"/>
          <p:cNvSpPr>
            <a:spLocks/>
          </p:cNvSpPr>
          <p:nvPr/>
        </p:nvSpPr>
        <p:spPr bwMode="auto">
          <a:xfrm flipH="1">
            <a:off x="6775450" y="2562225"/>
            <a:ext cx="1541463" cy="1588"/>
          </a:xfrm>
          <a:custGeom>
            <a:avLst/>
            <a:gdLst>
              <a:gd name="T0" fmla="*/ 2147483647 w 1776"/>
              <a:gd name="T1" fmla="*/ 319156833 h 75"/>
              <a:gd name="T2" fmla="*/ 2147483647 w 1776"/>
              <a:gd name="T3" fmla="*/ 46825081 h 75"/>
              <a:gd name="T4" fmla="*/ 2147483647 w 1776"/>
              <a:gd name="T5" fmla="*/ 46825081 h 75"/>
              <a:gd name="T6" fmla="*/ 0 w 1776"/>
              <a:gd name="T7" fmla="*/ 319156833 h 75"/>
              <a:gd name="T8" fmla="*/ 0 60000 65536"/>
              <a:gd name="T9" fmla="*/ 0 60000 65536"/>
              <a:gd name="T10" fmla="*/ 0 60000 65536"/>
              <a:gd name="T11" fmla="*/ 0 60000 65536"/>
              <a:gd name="T12" fmla="*/ 0 w 1776"/>
              <a:gd name="T13" fmla="*/ 0 h 75"/>
              <a:gd name="T14" fmla="*/ 1776 w 1776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6" h="75">
                <a:moveTo>
                  <a:pt x="1776" y="75"/>
                </a:moveTo>
                <a:cubicBezTo>
                  <a:pt x="1673" y="64"/>
                  <a:pt x="1378" y="22"/>
                  <a:pt x="1172" y="11"/>
                </a:cubicBezTo>
                <a:cubicBezTo>
                  <a:pt x="966" y="0"/>
                  <a:pt x="735" y="0"/>
                  <a:pt x="540" y="11"/>
                </a:cubicBezTo>
                <a:cubicBezTo>
                  <a:pt x="345" y="22"/>
                  <a:pt x="112" y="62"/>
                  <a:pt x="0" y="75"/>
                </a:cubicBezTo>
              </a:path>
            </a:pathLst>
          </a:custGeom>
          <a:noFill/>
          <a:ln w="76200" cmpd="sng">
            <a:solidFill>
              <a:srgbClr val="77777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38" name="Text Box 66"/>
          <p:cNvSpPr txBox="1">
            <a:spLocks noChangeArrowheads="1"/>
          </p:cNvSpPr>
          <p:nvPr/>
        </p:nvSpPr>
        <p:spPr bwMode="auto">
          <a:xfrm>
            <a:off x="-72058" y="3505002"/>
            <a:ext cx="3563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 dirty="0" smtClean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באזור החם יש ההתבדרות </a:t>
            </a:r>
            <a:r>
              <a:rPr lang="he-IL" altLang="he-IL" sz="1800" b="0" dirty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עקב </a:t>
            </a:r>
            <a:r>
              <a:rPr lang="he-IL" altLang="he-IL" sz="1800" b="0" dirty="0" smtClean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ההתפשטות </a:t>
            </a:r>
            <a:r>
              <a:rPr lang="he-IL" altLang="he-IL" sz="1800" b="0" dirty="0">
                <a:solidFill>
                  <a:srgbClr val="62100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בחום</a:t>
            </a:r>
            <a:endParaRPr lang="en-US" altLang="he-IL" sz="1800" b="0" dirty="0">
              <a:solidFill>
                <a:srgbClr val="621002"/>
              </a:solidFill>
              <a:cs typeface="Guttman Hatzvi" panose="02010401010101010101" pitchFamily="2" charset="-79"/>
            </a:endParaRPr>
          </a:p>
        </p:txBody>
      </p:sp>
      <p:sp>
        <p:nvSpPr>
          <p:cNvPr id="131139" name="Text Box 67"/>
          <p:cNvSpPr txBox="1">
            <a:spLocks noChangeArrowheads="1"/>
          </p:cNvSpPr>
          <p:nvPr/>
        </p:nvSpPr>
        <p:spPr bwMode="auto">
          <a:xfrm>
            <a:off x="5652567" y="4783841"/>
            <a:ext cx="33845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שלב ג: </a:t>
            </a:r>
            <a:r>
              <a:rPr lang="he-IL" altLang="he-IL" sz="1800" b="0" dirty="0" smtClean="0">
                <a:latin typeface="Guttman Hatzvi" panose="02010401010101010101" pitchFamily="2" charset="-79"/>
                <a:cs typeface="Guttman Hatzvi" panose="02010401010101010101" pitchFamily="2" charset="-79"/>
              </a:rPr>
              <a:t>ההתבדרות ברום הבינוני והגבוה </a:t>
            </a:r>
            <a:r>
              <a:rPr lang="he-IL" altLang="he-IL" sz="18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גורמת ירידת לחץ בקרקע והיווצרות שקע</a:t>
            </a:r>
            <a:endParaRPr lang="en-US" altLang="he-IL" sz="1800" b="0" dirty="0">
              <a:cs typeface="Guttman Hatzvi" panose="02010401010101010101" pitchFamily="2" charset="-79"/>
            </a:endParaRPr>
          </a:p>
        </p:txBody>
      </p:sp>
      <p:sp>
        <p:nvSpPr>
          <p:cNvPr id="131147" name="Text Box 75"/>
          <p:cNvSpPr txBox="1">
            <a:spLocks noChangeArrowheads="1"/>
          </p:cNvSpPr>
          <p:nvPr/>
        </p:nvSpPr>
        <p:spPr bwMode="auto">
          <a:xfrm>
            <a:off x="5508104" y="5817189"/>
            <a:ext cx="35417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18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האוויר בקרקע מתכנס לעבר מרכז השקע</a:t>
            </a:r>
            <a:endParaRPr lang="en-US" altLang="he-IL" sz="1800" b="0" dirty="0">
              <a:cs typeface="Guttman Hatzvi" panose="02010401010101010101" pitchFamily="2" charset="-79"/>
            </a:endParaRPr>
          </a:p>
        </p:txBody>
      </p:sp>
      <p:sp>
        <p:nvSpPr>
          <p:cNvPr id="131151" name="Text Box 79"/>
          <p:cNvSpPr txBox="1">
            <a:spLocks noChangeArrowheads="1"/>
          </p:cNvSpPr>
          <p:nvPr/>
        </p:nvSpPr>
        <p:spPr bwMode="auto">
          <a:xfrm>
            <a:off x="5795963" y="2395538"/>
            <a:ext cx="750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0" eaLnBrk="1" hangingPunct="1">
              <a:spcBef>
                <a:spcPct val="50000"/>
              </a:spcBef>
              <a:buFontTx/>
              <a:buNone/>
            </a:pPr>
            <a:r>
              <a:rPr lang="en-US" altLang="he-IL" i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798513" y="6453188"/>
            <a:ext cx="4070350" cy="53975"/>
            <a:chOff x="503" y="4065"/>
            <a:chExt cx="2564" cy="34"/>
          </a:xfrm>
        </p:grpSpPr>
        <p:sp>
          <p:nvSpPr>
            <p:cNvPr id="4121" name="Freeform 37"/>
            <p:cNvSpPr>
              <a:spLocks/>
            </p:cNvSpPr>
            <p:nvPr/>
          </p:nvSpPr>
          <p:spPr bwMode="auto">
            <a:xfrm flipH="1" flipV="1">
              <a:off x="503" y="4088"/>
              <a:ext cx="971" cy="11"/>
            </a:xfrm>
            <a:custGeom>
              <a:avLst/>
              <a:gdLst>
                <a:gd name="T0" fmla="*/ 87 w 1776"/>
                <a:gd name="T1" fmla="*/ 0 h 75"/>
                <a:gd name="T2" fmla="*/ 57 w 1776"/>
                <a:gd name="T3" fmla="*/ 0 h 75"/>
                <a:gd name="T4" fmla="*/ 26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22" name="Freeform 38"/>
            <p:cNvSpPr>
              <a:spLocks/>
            </p:cNvSpPr>
            <p:nvPr/>
          </p:nvSpPr>
          <p:spPr bwMode="auto">
            <a:xfrm flipV="1">
              <a:off x="2096" y="4065"/>
              <a:ext cx="971" cy="11"/>
            </a:xfrm>
            <a:custGeom>
              <a:avLst/>
              <a:gdLst>
                <a:gd name="T0" fmla="*/ 87 w 1776"/>
                <a:gd name="T1" fmla="*/ 0 h 75"/>
                <a:gd name="T2" fmla="*/ 57 w 1776"/>
                <a:gd name="T3" fmla="*/ 0 h 75"/>
                <a:gd name="T4" fmla="*/ 26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97"/>
          <p:cNvGrpSpPr>
            <a:grpSpLocks/>
          </p:cNvGrpSpPr>
          <p:nvPr/>
        </p:nvGrpSpPr>
        <p:grpSpPr bwMode="auto">
          <a:xfrm>
            <a:off x="4572000" y="2995613"/>
            <a:ext cx="2952750" cy="1011237"/>
            <a:chOff x="2880" y="1887"/>
            <a:chExt cx="1860" cy="637"/>
          </a:xfrm>
        </p:grpSpPr>
        <p:sp>
          <p:nvSpPr>
            <p:cNvPr id="4115" name="Freeform 91"/>
            <p:cNvSpPr>
              <a:spLocks/>
            </p:cNvSpPr>
            <p:nvPr/>
          </p:nvSpPr>
          <p:spPr bwMode="auto">
            <a:xfrm>
              <a:off x="2881" y="1887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16" name="Freeform 92"/>
            <p:cNvSpPr>
              <a:spLocks/>
            </p:cNvSpPr>
            <p:nvPr/>
          </p:nvSpPr>
          <p:spPr bwMode="auto">
            <a:xfrm>
              <a:off x="2880" y="2205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17" name="Freeform 93"/>
            <p:cNvSpPr>
              <a:spLocks/>
            </p:cNvSpPr>
            <p:nvPr/>
          </p:nvSpPr>
          <p:spPr bwMode="auto">
            <a:xfrm>
              <a:off x="2881" y="2522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18" name="Freeform 94"/>
            <p:cNvSpPr>
              <a:spLocks/>
            </p:cNvSpPr>
            <p:nvPr/>
          </p:nvSpPr>
          <p:spPr bwMode="auto">
            <a:xfrm>
              <a:off x="4355" y="1888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19" name="Freeform 95"/>
            <p:cNvSpPr>
              <a:spLocks/>
            </p:cNvSpPr>
            <p:nvPr/>
          </p:nvSpPr>
          <p:spPr bwMode="auto">
            <a:xfrm>
              <a:off x="4354" y="2206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4120" name="Freeform 96"/>
            <p:cNvSpPr>
              <a:spLocks/>
            </p:cNvSpPr>
            <p:nvPr/>
          </p:nvSpPr>
          <p:spPr bwMode="auto">
            <a:xfrm>
              <a:off x="4355" y="2523"/>
              <a:ext cx="385" cy="1"/>
            </a:xfrm>
            <a:custGeom>
              <a:avLst/>
              <a:gdLst>
                <a:gd name="T0" fmla="*/ 1 w 1776"/>
                <a:gd name="T1" fmla="*/ 0 h 75"/>
                <a:gd name="T2" fmla="*/ 1 w 1776"/>
                <a:gd name="T3" fmla="*/ 0 h 75"/>
                <a:gd name="T4" fmla="*/ 0 w 1776"/>
                <a:gd name="T5" fmla="*/ 0 h 75"/>
                <a:gd name="T6" fmla="*/ 0 w 1776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75"/>
                <a:gd name="T14" fmla="*/ 1776 w 1776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75">
                  <a:moveTo>
                    <a:pt x="1776" y="75"/>
                  </a:moveTo>
                  <a:cubicBezTo>
                    <a:pt x="1673" y="64"/>
                    <a:pt x="1378" y="22"/>
                    <a:pt x="1172" y="11"/>
                  </a:cubicBezTo>
                  <a:cubicBezTo>
                    <a:pt x="966" y="0"/>
                    <a:pt x="735" y="0"/>
                    <a:pt x="540" y="11"/>
                  </a:cubicBezTo>
                  <a:cubicBezTo>
                    <a:pt x="345" y="22"/>
                    <a:pt x="112" y="62"/>
                    <a:pt x="0" y="75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8369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1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23" grpId="0"/>
      <p:bldP spid="131124" grpId="0"/>
      <p:bldP spid="131125" grpId="0"/>
      <p:bldP spid="131126" grpId="0"/>
      <p:bldP spid="131136" grpId="0" animBg="1"/>
      <p:bldP spid="131137" grpId="0" animBg="1"/>
      <p:bldP spid="131138" grpId="0"/>
      <p:bldP spid="131139" grpId="0"/>
      <p:bldP spid="131147" grpId="0"/>
      <p:bldP spid="1311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"/>
          <p:cNvGrpSpPr>
            <a:grpSpLocks/>
          </p:cNvGrpSpPr>
          <p:nvPr/>
        </p:nvGrpSpPr>
        <p:grpSpPr bwMode="auto">
          <a:xfrm>
            <a:off x="1403350" y="2996952"/>
            <a:ext cx="5529263" cy="2879725"/>
            <a:chOff x="1020" y="2387"/>
            <a:chExt cx="3483" cy="1814"/>
          </a:xfrm>
        </p:grpSpPr>
        <p:grpSp>
          <p:nvGrpSpPr>
            <p:cNvPr id="5124" name="Group 5"/>
            <p:cNvGrpSpPr>
              <a:grpSpLocks/>
            </p:cNvGrpSpPr>
            <p:nvPr/>
          </p:nvGrpSpPr>
          <p:grpSpPr bwMode="auto">
            <a:xfrm>
              <a:off x="1020" y="2387"/>
              <a:ext cx="3483" cy="1814"/>
              <a:chOff x="1020" y="2387"/>
              <a:chExt cx="3483" cy="1814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1041" y="2387"/>
                <a:ext cx="3462" cy="1814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rgbClr val="FF9966"/>
                  </a:gs>
                  <a:gs pos="100000">
                    <a:srgbClr val="99CC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5127" name="Freeform 7"/>
              <p:cNvSpPr>
                <a:spLocks/>
              </p:cNvSpPr>
              <p:nvPr/>
            </p:nvSpPr>
            <p:spPr bwMode="auto">
              <a:xfrm>
                <a:off x="1020" y="4150"/>
                <a:ext cx="3482" cy="21"/>
              </a:xfrm>
              <a:custGeom>
                <a:avLst/>
                <a:gdLst>
                  <a:gd name="T0" fmla="*/ 0 w 3605"/>
                  <a:gd name="T1" fmla="*/ 0 h 104"/>
                  <a:gd name="T2" fmla="*/ 246 w 3605"/>
                  <a:gd name="T3" fmla="*/ 0 h 104"/>
                  <a:gd name="T4" fmla="*/ 448 w 3605"/>
                  <a:gd name="T5" fmla="*/ 0 h 104"/>
                  <a:gd name="T6" fmla="*/ 741 w 3605"/>
                  <a:gd name="T7" fmla="*/ 0 h 104"/>
                  <a:gd name="T8" fmla="*/ 1043 w 3605"/>
                  <a:gd name="T9" fmla="*/ 0 h 104"/>
                  <a:gd name="T10" fmla="*/ 1295 w 3605"/>
                  <a:gd name="T11" fmla="*/ 0 h 104"/>
                  <a:gd name="T12" fmla="*/ 1558 w 3605"/>
                  <a:gd name="T13" fmla="*/ 0 h 104"/>
                  <a:gd name="T14" fmla="*/ 1840 w 3605"/>
                  <a:gd name="T15" fmla="*/ 0 h 104"/>
                  <a:gd name="T16" fmla="*/ 2069 w 3605"/>
                  <a:gd name="T17" fmla="*/ 0 h 104"/>
                  <a:gd name="T18" fmla="*/ 2386 w 3605"/>
                  <a:gd name="T19" fmla="*/ 0 h 104"/>
                  <a:gd name="T20" fmla="*/ 2718 w 3605"/>
                  <a:gd name="T21" fmla="*/ 0 h 104"/>
                  <a:gd name="T22" fmla="*/ 3030 w 3605"/>
                  <a:gd name="T23" fmla="*/ 0 h 10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05"/>
                  <a:gd name="T37" fmla="*/ 0 h 104"/>
                  <a:gd name="T38" fmla="*/ 3605 w 3605"/>
                  <a:gd name="T39" fmla="*/ 104 h 10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05" h="104">
                    <a:moveTo>
                      <a:pt x="0" y="31"/>
                    </a:moveTo>
                    <a:cubicBezTo>
                      <a:pt x="49" y="27"/>
                      <a:pt x="204" y="8"/>
                      <a:pt x="293" y="6"/>
                    </a:cubicBezTo>
                    <a:cubicBezTo>
                      <a:pt x="382" y="4"/>
                      <a:pt x="435" y="18"/>
                      <a:pt x="533" y="18"/>
                    </a:cubicBezTo>
                    <a:cubicBezTo>
                      <a:pt x="631" y="18"/>
                      <a:pt x="763" y="0"/>
                      <a:pt x="881" y="6"/>
                    </a:cubicBezTo>
                    <a:cubicBezTo>
                      <a:pt x="999" y="12"/>
                      <a:pt x="1131" y="54"/>
                      <a:pt x="1241" y="54"/>
                    </a:cubicBezTo>
                    <a:cubicBezTo>
                      <a:pt x="1351" y="54"/>
                      <a:pt x="1439" y="0"/>
                      <a:pt x="1541" y="6"/>
                    </a:cubicBezTo>
                    <a:cubicBezTo>
                      <a:pt x="1643" y="12"/>
                      <a:pt x="1745" y="76"/>
                      <a:pt x="1853" y="90"/>
                    </a:cubicBezTo>
                    <a:cubicBezTo>
                      <a:pt x="1961" y="104"/>
                      <a:pt x="2088" y="101"/>
                      <a:pt x="2189" y="90"/>
                    </a:cubicBezTo>
                    <a:cubicBezTo>
                      <a:pt x="2290" y="79"/>
                      <a:pt x="2353" y="25"/>
                      <a:pt x="2461" y="23"/>
                    </a:cubicBezTo>
                    <a:cubicBezTo>
                      <a:pt x="2569" y="21"/>
                      <a:pt x="2708" y="75"/>
                      <a:pt x="2837" y="78"/>
                    </a:cubicBezTo>
                    <a:cubicBezTo>
                      <a:pt x="2966" y="81"/>
                      <a:pt x="3105" y="50"/>
                      <a:pt x="3233" y="42"/>
                    </a:cubicBezTo>
                    <a:cubicBezTo>
                      <a:pt x="3361" y="34"/>
                      <a:pt x="3528" y="32"/>
                      <a:pt x="3605" y="30"/>
                    </a:cubicBezTo>
                  </a:path>
                </a:pathLst>
              </a:custGeom>
              <a:noFill/>
              <a:ln w="139700" cmpd="sng">
                <a:pattFill prst="pct75">
                  <a:fgClr>
                    <a:srgbClr val="993300"/>
                  </a:fgClr>
                  <a:bgClr>
                    <a:srgbClr val="FFFFFF"/>
                  </a:bgClr>
                </a:patt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8" name="Freeform 8"/>
              <p:cNvSpPr>
                <a:spLocks/>
              </p:cNvSpPr>
              <p:nvPr/>
            </p:nvSpPr>
            <p:spPr bwMode="auto">
              <a:xfrm>
                <a:off x="1296" y="2806"/>
                <a:ext cx="50" cy="941"/>
              </a:xfrm>
              <a:custGeom>
                <a:avLst/>
                <a:gdLst>
                  <a:gd name="T0" fmla="*/ 4 w 98"/>
                  <a:gd name="T1" fmla="*/ 0 h 942"/>
                  <a:gd name="T2" fmla="*/ 1 w 98"/>
                  <a:gd name="T3" fmla="*/ 348 h 942"/>
                  <a:gd name="T4" fmla="*/ 1 w 98"/>
                  <a:gd name="T5" fmla="*/ 667 h 942"/>
                  <a:gd name="T6" fmla="*/ 3 w 98"/>
                  <a:gd name="T7" fmla="*/ 937 h 9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942"/>
                  <a:gd name="T14" fmla="*/ 98 w 98"/>
                  <a:gd name="T15" fmla="*/ 942 h 9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942">
                    <a:moveTo>
                      <a:pt x="98" y="0"/>
                    </a:moveTo>
                    <a:cubicBezTo>
                      <a:pt x="84" y="56"/>
                      <a:pt x="28" y="236"/>
                      <a:pt x="14" y="348"/>
                    </a:cubicBezTo>
                    <a:cubicBezTo>
                      <a:pt x="0" y="460"/>
                      <a:pt x="3" y="573"/>
                      <a:pt x="14" y="672"/>
                    </a:cubicBezTo>
                    <a:cubicBezTo>
                      <a:pt x="25" y="771"/>
                      <a:pt x="68" y="886"/>
                      <a:pt x="82" y="942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" name="Freeform 9"/>
              <p:cNvSpPr>
                <a:spLocks/>
              </p:cNvSpPr>
              <p:nvPr/>
            </p:nvSpPr>
            <p:spPr bwMode="auto">
              <a:xfrm flipH="1" flipV="1">
                <a:off x="2635" y="2821"/>
                <a:ext cx="50" cy="943"/>
              </a:xfrm>
              <a:custGeom>
                <a:avLst/>
                <a:gdLst>
                  <a:gd name="T0" fmla="*/ 4 w 98"/>
                  <a:gd name="T1" fmla="*/ 0 h 942"/>
                  <a:gd name="T2" fmla="*/ 1 w 98"/>
                  <a:gd name="T3" fmla="*/ 348 h 942"/>
                  <a:gd name="T4" fmla="*/ 1 w 98"/>
                  <a:gd name="T5" fmla="*/ 677 h 942"/>
                  <a:gd name="T6" fmla="*/ 3 w 98"/>
                  <a:gd name="T7" fmla="*/ 947 h 9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942"/>
                  <a:gd name="T14" fmla="*/ 98 w 98"/>
                  <a:gd name="T15" fmla="*/ 942 h 9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942">
                    <a:moveTo>
                      <a:pt x="98" y="0"/>
                    </a:moveTo>
                    <a:cubicBezTo>
                      <a:pt x="84" y="56"/>
                      <a:pt x="28" y="236"/>
                      <a:pt x="14" y="348"/>
                    </a:cubicBezTo>
                    <a:cubicBezTo>
                      <a:pt x="0" y="460"/>
                      <a:pt x="3" y="573"/>
                      <a:pt x="14" y="672"/>
                    </a:cubicBezTo>
                    <a:cubicBezTo>
                      <a:pt x="25" y="771"/>
                      <a:pt x="68" y="886"/>
                      <a:pt x="82" y="942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0" name="Freeform 10"/>
              <p:cNvSpPr>
                <a:spLocks/>
              </p:cNvSpPr>
              <p:nvPr/>
            </p:nvSpPr>
            <p:spPr bwMode="auto">
              <a:xfrm>
                <a:off x="1490" y="2578"/>
                <a:ext cx="971" cy="57"/>
              </a:xfrm>
              <a:custGeom>
                <a:avLst/>
                <a:gdLst>
                  <a:gd name="T0" fmla="*/ 87 w 1776"/>
                  <a:gd name="T1" fmla="*/ 19 h 75"/>
                  <a:gd name="T2" fmla="*/ 57 w 1776"/>
                  <a:gd name="T3" fmla="*/ 3 h 75"/>
                  <a:gd name="T4" fmla="*/ 26 w 1776"/>
                  <a:gd name="T5" fmla="*/ 3 h 75"/>
                  <a:gd name="T6" fmla="*/ 0 w 1776"/>
                  <a:gd name="T7" fmla="*/ 19 h 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76"/>
                  <a:gd name="T13" fmla="*/ 0 h 75"/>
                  <a:gd name="T14" fmla="*/ 1776 w 1776"/>
                  <a:gd name="T15" fmla="*/ 75 h 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76" h="75">
                    <a:moveTo>
                      <a:pt x="1776" y="75"/>
                    </a:moveTo>
                    <a:cubicBezTo>
                      <a:pt x="1673" y="64"/>
                      <a:pt x="1378" y="22"/>
                      <a:pt x="1172" y="11"/>
                    </a:cubicBezTo>
                    <a:cubicBezTo>
                      <a:pt x="966" y="0"/>
                      <a:pt x="735" y="0"/>
                      <a:pt x="540" y="11"/>
                    </a:cubicBezTo>
                    <a:cubicBezTo>
                      <a:pt x="345" y="22"/>
                      <a:pt x="112" y="62"/>
                      <a:pt x="0" y="75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1" name="Freeform 11"/>
              <p:cNvSpPr>
                <a:spLocks/>
              </p:cNvSpPr>
              <p:nvPr/>
            </p:nvSpPr>
            <p:spPr bwMode="auto">
              <a:xfrm flipV="1">
                <a:off x="2888" y="2828"/>
                <a:ext cx="51" cy="941"/>
              </a:xfrm>
              <a:custGeom>
                <a:avLst/>
                <a:gdLst>
                  <a:gd name="T0" fmla="*/ 4 w 98"/>
                  <a:gd name="T1" fmla="*/ 0 h 942"/>
                  <a:gd name="T2" fmla="*/ 1 w 98"/>
                  <a:gd name="T3" fmla="*/ 348 h 942"/>
                  <a:gd name="T4" fmla="*/ 1 w 98"/>
                  <a:gd name="T5" fmla="*/ 667 h 942"/>
                  <a:gd name="T6" fmla="*/ 3 w 98"/>
                  <a:gd name="T7" fmla="*/ 937 h 9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942"/>
                  <a:gd name="T14" fmla="*/ 98 w 98"/>
                  <a:gd name="T15" fmla="*/ 942 h 9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942">
                    <a:moveTo>
                      <a:pt x="98" y="0"/>
                    </a:moveTo>
                    <a:cubicBezTo>
                      <a:pt x="84" y="56"/>
                      <a:pt x="28" y="236"/>
                      <a:pt x="14" y="348"/>
                    </a:cubicBezTo>
                    <a:cubicBezTo>
                      <a:pt x="0" y="460"/>
                      <a:pt x="3" y="573"/>
                      <a:pt x="14" y="672"/>
                    </a:cubicBezTo>
                    <a:cubicBezTo>
                      <a:pt x="25" y="771"/>
                      <a:pt x="68" y="886"/>
                      <a:pt x="82" y="942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2" name="Freeform 12"/>
              <p:cNvSpPr>
                <a:spLocks/>
              </p:cNvSpPr>
              <p:nvPr/>
            </p:nvSpPr>
            <p:spPr bwMode="auto">
              <a:xfrm flipH="1">
                <a:off x="4227" y="2844"/>
                <a:ext cx="50" cy="942"/>
              </a:xfrm>
              <a:custGeom>
                <a:avLst/>
                <a:gdLst>
                  <a:gd name="T0" fmla="*/ 4 w 98"/>
                  <a:gd name="T1" fmla="*/ 0 h 942"/>
                  <a:gd name="T2" fmla="*/ 1 w 98"/>
                  <a:gd name="T3" fmla="*/ 348 h 942"/>
                  <a:gd name="T4" fmla="*/ 1 w 98"/>
                  <a:gd name="T5" fmla="*/ 672 h 942"/>
                  <a:gd name="T6" fmla="*/ 3 w 98"/>
                  <a:gd name="T7" fmla="*/ 942 h 9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942"/>
                  <a:gd name="T14" fmla="*/ 98 w 98"/>
                  <a:gd name="T15" fmla="*/ 942 h 9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942">
                    <a:moveTo>
                      <a:pt x="98" y="0"/>
                    </a:moveTo>
                    <a:cubicBezTo>
                      <a:pt x="84" y="56"/>
                      <a:pt x="28" y="236"/>
                      <a:pt x="14" y="348"/>
                    </a:cubicBezTo>
                    <a:cubicBezTo>
                      <a:pt x="0" y="460"/>
                      <a:pt x="3" y="573"/>
                      <a:pt x="14" y="672"/>
                    </a:cubicBezTo>
                    <a:cubicBezTo>
                      <a:pt x="25" y="771"/>
                      <a:pt x="68" y="886"/>
                      <a:pt x="82" y="942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3" name="Freeform 13"/>
              <p:cNvSpPr>
                <a:spLocks/>
              </p:cNvSpPr>
              <p:nvPr/>
            </p:nvSpPr>
            <p:spPr bwMode="auto">
              <a:xfrm flipH="1">
                <a:off x="3083" y="2555"/>
                <a:ext cx="971" cy="58"/>
              </a:xfrm>
              <a:custGeom>
                <a:avLst/>
                <a:gdLst>
                  <a:gd name="T0" fmla="*/ 87 w 1776"/>
                  <a:gd name="T1" fmla="*/ 21 h 75"/>
                  <a:gd name="T2" fmla="*/ 57 w 1776"/>
                  <a:gd name="T3" fmla="*/ 3 h 75"/>
                  <a:gd name="T4" fmla="*/ 26 w 1776"/>
                  <a:gd name="T5" fmla="*/ 3 h 75"/>
                  <a:gd name="T6" fmla="*/ 0 w 1776"/>
                  <a:gd name="T7" fmla="*/ 21 h 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76"/>
                  <a:gd name="T13" fmla="*/ 0 h 75"/>
                  <a:gd name="T14" fmla="*/ 1776 w 1776"/>
                  <a:gd name="T15" fmla="*/ 75 h 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76" h="75">
                    <a:moveTo>
                      <a:pt x="1776" y="75"/>
                    </a:moveTo>
                    <a:cubicBezTo>
                      <a:pt x="1673" y="64"/>
                      <a:pt x="1378" y="22"/>
                      <a:pt x="1172" y="11"/>
                    </a:cubicBezTo>
                    <a:cubicBezTo>
                      <a:pt x="966" y="0"/>
                      <a:pt x="735" y="0"/>
                      <a:pt x="540" y="11"/>
                    </a:cubicBezTo>
                    <a:cubicBezTo>
                      <a:pt x="345" y="22"/>
                      <a:pt x="112" y="62"/>
                      <a:pt x="0" y="75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4" name="Freeform 14"/>
              <p:cNvSpPr>
                <a:spLocks/>
              </p:cNvSpPr>
              <p:nvPr/>
            </p:nvSpPr>
            <p:spPr bwMode="auto">
              <a:xfrm flipH="1">
                <a:off x="3137" y="4004"/>
                <a:ext cx="920" cy="0"/>
              </a:xfrm>
              <a:custGeom>
                <a:avLst/>
                <a:gdLst>
                  <a:gd name="T0" fmla="*/ 66 w 1776"/>
                  <a:gd name="T1" fmla="*/ 0 h 1"/>
                  <a:gd name="T2" fmla="*/ 0 w 1776"/>
                  <a:gd name="T3" fmla="*/ 0 h 1"/>
                  <a:gd name="T4" fmla="*/ 0 60000 65536"/>
                  <a:gd name="T5" fmla="*/ 0 60000 65536"/>
                  <a:gd name="T6" fmla="*/ 0 w 1776"/>
                  <a:gd name="T7" fmla="*/ 0 h 1"/>
                  <a:gd name="T8" fmla="*/ 1776 w 1776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76" h="1">
                    <a:moveTo>
                      <a:pt x="1776" y="0"/>
                    </a:moveTo>
                    <a:cubicBezTo>
                      <a:pt x="1480" y="0"/>
                      <a:pt x="296" y="0"/>
                      <a:pt x="0" y="0"/>
                    </a:cubicBezTo>
                  </a:path>
                </a:pathLst>
              </a:custGeom>
              <a:noFill/>
              <a:ln w="76200" cmpd="sng">
                <a:solidFill>
                  <a:srgbClr val="777777"/>
                </a:solidFill>
                <a:round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5" name="Text Box 15"/>
              <p:cNvSpPr txBox="1">
                <a:spLocks noChangeArrowheads="1"/>
              </p:cNvSpPr>
              <p:nvPr/>
            </p:nvSpPr>
            <p:spPr bwMode="auto">
              <a:xfrm>
                <a:off x="2515" y="3821"/>
                <a:ext cx="47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</a:p>
            </p:txBody>
          </p:sp>
          <p:sp>
            <p:nvSpPr>
              <p:cNvPr id="5136" name="Text Box 16"/>
              <p:cNvSpPr txBox="1">
                <a:spLocks noChangeArrowheads="1"/>
              </p:cNvSpPr>
              <p:nvPr/>
            </p:nvSpPr>
            <p:spPr bwMode="auto">
              <a:xfrm>
                <a:off x="2562" y="2432"/>
                <a:ext cx="47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i="1">
                    <a:solidFill>
                      <a:srgbClr val="CC33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  <p:sp>
          <p:nvSpPr>
            <p:cNvPr id="5125" name="Freeform 17"/>
            <p:cNvSpPr>
              <a:spLocks/>
            </p:cNvSpPr>
            <p:nvPr/>
          </p:nvSpPr>
          <p:spPr bwMode="auto">
            <a:xfrm flipH="1">
              <a:off x="1461" y="4001"/>
              <a:ext cx="920" cy="0"/>
            </a:xfrm>
            <a:custGeom>
              <a:avLst/>
              <a:gdLst>
                <a:gd name="T0" fmla="*/ 66 w 1776"/>
                <a:gd name="T1" fmla="*/ 0 h 1"/>
                <a:gd name="T2" fmla="*/ 0 w 1776"/>
                <a:gd name="T3" fmla="*/ 0 h 1"/>
                <a:gd name="T4" fmla="*/ 0 60000 65536"/>
                <a:gd name="T5" fmla="*/ 0 60000 65536"/>
                <a:gd name="T6" fmla="*/ 0 w 1776"/>
                <a:gd name="T7" fmla="*/ 0 h 1"/>
                <a:gd name="T8" fmla="*/ 1776 w 177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76" h="1">
                  <a:moveTo>
                    <a:pt x="1776" y="0"/>
                  </a:moveTo>
                  <a:cubicBezTo>
                    <a:pt x="1480" y="0"/>
                    <a:pt x="296" y="0"/>
                    <a:pt x="0" y="0"/>
                  </a:cubicBezTo>
                </a:path>
              </a:pathLst>
            </a:custGeom>
            <a:noFill/>
            <a:ln w="76200" cmpd="sng">
              <a:solidFill>
                <a:srgbClr val="777777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123" name="Text Box 18"/>
          <p:cNvSpPr txBox="1">
            <a:spLocks noChangeArrowheads="1"/>
          </p:cNvSpPr>
          <p:nvPr/>
        </p:nvSpPr>
        <p:spPr bwMode="auto">
          <a:xfrm>
            <a:off x="3347864" y="1076722"/>
            <a:ext cx="49323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e-IL" altLang="he-IL" sz="2000" b="0" dirty="0">
                <a:latin typeface="Guttman Hatzvi" panose="02010401010101010101" pitchFamily="2" charset="-79"/>
                <a:cs typeface="Guttman Hatzvi" panose="02010401010101010101" pitchFamily="2" charset="-79"/>
              </a:rPr>
              <a:t>שלב ד: את מערכת הזרימה משלימה עלית אוויר באזור החם הנתמכת על ידי כוח עילוי וירידת אוויר בשולים הקרים</a:t>
            </a:r>
            <a:endParaRPr lang="en-US" altLang="he-IL" sz="2000" b="0" dirty="0"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55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484313"/>
            <a:ext cx="4562475" cy="4824412"/>
          </a:xfrm>
          <a:prstGeom prst="rect">
            <a:avLst/>
          </a:prstGeom>
          <a:noFill/>
          <a:ln w="762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4716463" y="257175"/>
            <a:ext cx="28082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FontTx/>
              <a:buNone/>
            </a:pPr>
            <a:r>
              <a:rPr lang="he-IL" altLang="he-IL">
                <a:solidFill>
                  <a:srgbClr val="6600CC"/>
                </a:solidFill>
              </a:rPr>
              <a:t>שקע חזיתי</a:t>
            </a:r>
            <a:endParaRPr lang="en-US" altLang="he-IL">
              <a:solidFill>
                <a:srgbClr val="6600CC"/>
              </a:solidFill>
            </a:endParaRPr>
          </a:p>
        </p:txBody>
      </p:sp>
      <p:pic>
        <p:nvPicPr>
          <p:cNvPr id="57353" name="Picture 9" descr="7_6"/>
          <p:cNvPicPr>
            <a:picLocks noChangeAspect="1" noChangeArrowheads="1"/>
          </p:cNvPicPr>
          <p:nvPr/>
        </p:nvPicPr>
        <p:blipFill>
          <a:blip r:embed="rId4" cstate="print">
            <a:lum bright="14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5888"/>
            <a:ext cx="335915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0" y="6308725"/>
            <a:ext cx="385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e-IL" altLang="he-IL" sz="2400" b="0">
                <a:latin typeface="Times New Roman" pitchFamily="18" charset="0"/>
                <a:cs typeface="Times New Roman" pitchFamily="18" charset="0"/>
              </a:rPr>
              <a:t>פרוט במצגת </a:t>
            </a:r>
            <a:r>
              <a:rPr lang="en-US" altLang="he-IL" sz="2400" b="0">
                <a:latin typeface="Times New Roman" pitchFamily="18" charset="0"/>
                <a:cs typeface="Times New Roman" pitchFamily="18" charset="0"/>
              </a:rPr>
              <a:t>FrontLow</a:t>
            </a:r>
          </a:p>
        </p:txBody>
      </p:sp>
    </p:spTree>
    <p:extLst>
      <p:ext uri="{BB962C8B-B14F-4D97-AF65-F5344CB8AC3E}">
        <p14:creationId xmlns:p14="http://schemas.microsoft.com/office/powerpoint/2010/main" val="370687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0"/>
          <p:cNvGraphicFramePr>
            <a:graphicFrameLocks noChangeAspect="1"/>
          </p:cNvGraphicFramePr>
          <p:nvPr/>
        </p:nvGraphicFramePr>
        <p:xfrm>
          <a:off x="466725" y="1084263"/>
          <a:ext cx="8208963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צילום של Photo Editor" r:id="rId4" imgW="6238095" imgH="4133333" progId="">
                  <p:embed/>
                </p:oleObj>
              </mc:Choice>
              <mc:Fallback>
                <p:oleObj name="צילום של Photo Editor" r:id="rId4" imgW="6238095" imgH="413333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084263"/>
                        <a:ext cx="8208963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28588" y="519063"/>
            <a:ext cx="8820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FontTx/>
              <a:buNone/>
            </a:pPr>
            <a:r>
              <a:rPr lang="he-IL" altLang="he-IL" sz="2400" b="0" dirty="0">
                <a:solidFill>
                  <a:schemeClr val="accent2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מיינו את השקעים לפי שדה הטמפרטורה: טרמלי או חזיתי</a:t>
            </a:r>
            <a:endParaRPr lang="en-US" altLang="he-IL" sz="2400" b="0" dirty="0">
              <a:solidFill>
                <a:schemeClr val="accent2"/>
              </a:solidFill>
              <a:cs typeface="Guttman Hatzvi" panose="02010401010101010101" pitchFamily="2" charset="-79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056188" y="2009775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he-IL" sz="36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he-IL" sz="2400" i="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6097588" y="4175125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he-IL" sz="3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he-IL" sz="24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1619250" y="3068638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he-IL" sz="36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he-IL" sz="2400" i="1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1116013" y="2276475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he-IL" sz="36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he-IL" sz="2400" i="1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355976" y="4083794"/>
            <a:ext cx="720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he-IL" sz="36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he-IL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he-IL" sz="24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2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6" grpId="0"/>
      <p:bldP spid="56327" grpId="0"/>
      <p:bldP spid="56328" grpId="0"/>
      <p:bldP spid="56331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339404" y="44624"/>
            <a:ext cx="67691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800" b="0" dirty="0" smtClean="0"/>
              <a:t>שקע טופוגרפי – שקע הנוצר מאחורי רכס הרים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600" b="0" dirty="0" smtClean="0"/>
              <a:t>ההסבר </a:t>
            </a:r>
            <a:r>
              <a:rPr lang="he-IL" altLang="he-IL" sz="2600" b="0" dirty="0"/>
              <a:t>המבוסס על שמור </a:t>
            </a:r>
            <a:r>
              <a:rPr lang="he-IL" altLang="he-IL" sz="2600" b="0" dirty="0" err="1"/>
              <a:t>וורטיסיטי</a:t>
            </a:r>
            <a:r>
              <a:rPr lang="he-IL" altLang="he-IL" sz="2600" b="0" dirty="0"/>
              <a:t> פוטנציאלי</a:t>
            </a:r>
            <a:r>
              <a:rPr lang="en-US" altLang="he-IL" sz="2600" b="0" dirty="0"/>
              <a:t> </a:t>
            </a:r>
          </a:p>
        </p:txBody>
      </p:sp>
      <p:sp>
        <p:nvSpPr>
          <p:cNvPr id="8195" name="Freeform 3" descr="קונפטי גדול"/>
          <p:cNvSpPr>
            <a:spLocks/>
          </p:cNvSpPr>
          <p:nvPr/>
        </p:nvSpPr>
        <p:spPr bwMode="auto">
          <a:xfrm>
            <a:off x="1146175" y="2120900"/>
            <a:ext cx="6807200" cy="1308100"/>
          </a:xfrm>
          <a:custGeom>
            <a:avLst/>
            <a:gdLst>
              <a:gd name="T0" fmla="*/ 0 w 4288"/>
              <a:gd name="T1" fmla="*/ 2147483647 h 824"/>
              <a:gd name="T2" fmla="*/ 0 w 4288"/>
              <a:gd name="T3" fmla="*/ 2147483647 h 824"/>
              <a:gd name="T4" fmla="*/ 2147483647 w 4288"/>
              <a:gd name="T5" fmla="*/ 2147483647 h 824"/>
              <a:gd name="T6" fmla="*/ 2147483647 w 4288"/>
              <a:gd name="T7" fmla="*/ 2147483647 h 824"/>
              <a:gd name="T8" fmla="*/ 2147483647 w 4288"/>
              <a:gd name="T9" fmla="*/ 2147483647 h 824"/>
              <a:gd name="T10" fmla="*/ 2147483647 w 4288"/>
              <a:gd name="T11" fmla="*/ 2147483647 h 824"/>
              <a:gd name="T12" fmla="*/ 2147483647 w 4288"/>
              <a:gd name="T13" fmla="*/ 2147483647 h 824"/>
              <a:gd name="T14" fmla="*/ 2147483647 w 4288"/>
              <a:gd name="T15" fmla="*/ 2147483647 h 824"/>
              <a:gd name="T16" fmla="*/ 2147483647 w 4288"/>
              <a:gd name="T17" fmla="*/ 2147483647 h 824"/>
              <a:gd name="T18" fmla="*/ 2147483647 w 4288"/>
              <a:gd name="T19" fmla="*/ 2147483647 h 824"/>
              <a:gd name="T20" fmla="*/ 2147483647 w 4288"/>
              <a:gd name="T21" fmla="*/ 2147483647 h 824"/>
              <a:gd name="T22" fmla="*/ 2147483647 w 4288"/>
              <a:gd name="T23" fmla="*/ 2147483647 h 824"/>
              <a:gd name="T24" fmla="*/ 2147483647 w 4288"/>
              <a:gd name="T25" fmla="*/ 2147483647 h 824"/>
              <a:gd name="T26" fmla="*/ 2147483647 w 4288"/>
              <a:gd name="T27" fmla="*/ 2147483647 h 8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288"/>
              <a:gd name="T43" fmla="*/ 0 h 824"/>
              <a:gd name="T44" fmla="*/ 4288 w 4288"/>
              <a:gd name="T45" fmla="*/ 824 h 8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288" h="824">
                <a:moveTo>
                  <a:pt x="0" y="815"/>
                </a:moveTo>
                <a:lnTo>
                  <a:pt x="0" y="723"/>
                </a:lnTo>
                <a:lnTo>
                  <a:pt x="915" y="714"/>
                </a:lnTo>
                <a:cubicBezTo>
                  <a:pt x="1125" y="707"/>
                  <a:pt x="1168" y="702"/>
                  <a:pt x="1262" y="678"/>
                </a:cubicBezTo>
                <a:cubicBezTo>
                  <a:pt x="1356" y="654"/>
                  <a:pt x="1406" y="625"/>
                  <a:pt x="1482" y="568"/>
                </a:cubicBezTo>
                <a:cubicBezTo>
                  <a:pt x="1558" y="511"/>
                  <a:pt x="1652" y="409"/>
                  <a:pt x="1720" y="337"/>
                </a:cubicBezTo>
                <a:cubicBezTo>
                  <a:pt x="1788" y="265"/>
                  <a:pt x="1805" y="189"/>
                  <a:pt x="1891" y="138"/>
                </a:cubicBezTo>
                <a:cubicBezTo>
                  <a:pt x="1977" y="88"/>
                  <a:pt x="2119" y="52"/>
                  <a:pt x="2236" y="36"/>
                </a:cubicBezTo>
                <a:cubicBezTo>
                  <a:pt x="2353" y="20"/>
                  <a:pt x="2482" y="0"/>
                  <a:pt x="2597" y="41"/>
                </a:cubicBezTo>
                <a:cubicBezTo>
                  <a:pt x="2713" y="83"/>
                  <a:pt x="2827" y="196"/>
                  <a:pt x="2929" y="285"/>
                </a:cubicBezTo>
                <a:cubicBezTo>
                  <a:pt x="3032" y="375"/>
                  <a:pt x="3120" y="507"/>
                  <a:pt x="3212" y="577"/>
                </a:cubicBezTo>
                <a:cubicBezTo>
                  <a:pt x="3304" y="647"/>
                  <a:pt x="3304" y="683"/>
                  <a:pt x="3483" y="707"/>
                </a:cubicBezTo>
                <a:cubicBezTo>
                  <a:pt x="3662" y="731"/>
                  <a:pt x="4157" y="704"/>
                  <a:pt x="4288" y="723"/>
                </a:cubicBezTo>
                <a:lnTo>
                  <a:pt x="4270" y="824"/>
                </a:lnTo>
              </a:path>
            </a:pathLst>
          </a:custGeom>
          <a:pattFill prst="lgConfetti">
            <a:fgClr>
              <a:srgbClr val="663300"/>
            </a:fgClr>
            <a:bgClr>
              <a:srgbClr val="996633"/>
            </a:bgClr>
          </a:pattFill>
          <a:ln w="101600" cmpd="sng">
            <a:solidFill>
              <a:srgbClr val="996633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879475" y="998537"/>
            <a:ext cx="7221538" cy="2003425"/>
            <a:chOff x="554" y="572"/>
            <a:chExt cx="4549" cy="1262"/>
          </a:xfrm>
        </p:grpSpPr>
        <p:sp>
          <p:nvSpPr>
            <p:cNvPr id="8207" name="Freeform 4" descr="קונפטי גדול"/>
            <p:cNvSpPr>
              <a:spLocks/>
            </p:cNvSpPr>
            <p:nvPr/>
          </p:nvSpPr>
          <p:spPr bwMode="auto">
            <a:xfrm>
              <a:off x="567" y="1089"/>
              <a:ext cx="4536" cy="745"/>
            </a:xfrm>
            <a:custGeom>
              <a:avLst/>
              <a:gdLst>
                <a:gd name="T0" fmla="*/ 0 w 4536"/>
                <a:gd name="T1" fmla="*/ 176 h 1066"/>
                <a:gd name="T2" fmla="*/ 519 w 4536"/>
                <a:gd name="T3" fmla="*/ 178 h 1066"/>
                <a:gd name="T4" fmla="*/ 941 w 4536"/>
                <a:gd name="T5" fmla="*/ 176 h 1066"/>
                <a:gd name="T6" fmla="*/ 1254 w 4536"/>
                <a:gd name="T7" fmla="*/ 168 h 1066"/>
                <a:gd name="T8" fmla="*/ 1561 w 4536"/>
                <a:gd name="T9" fmla="*/ 136 h 1066"/>
                <a:gd name="T10" fmla="*/ 1875 w 4536"/>
                <a:gd name="T11" fmla="*/ 57 h 1066"/>
                <a:gd name="T12" fmla="*/ 2362 w 4536"/>
                <a:gd name="T13" fmla="*/ 8 h 1066"/>
                <a:gd name="T14" fmla="*/ 2745 w 4536"/>
                <a:gd name="T15" fmla="*/ 10 h 1066"/>
                <a:gd name="T16" fmla="*/ 3098 w 4536"/>
                <a:gd name="T17" fmla="*/ 68 h 1066"/>
                <a:gd name="T18" fmla="*/ 3399 w 4536"/>
                <a:gd name="T19" fmla="*/ 138 h 1066"/>
                <a:gd name="T20" fmla="*/ 3686 w 4536"/>
                <a:gd name="T21" fmla="*/ 168 h 1066"/>
                <a:gd name="T22" fmla="*/ 4248 w 4536"/>
                <a:gd name="T23" fmla="*/ 173 h 1066"/>
                <a:gd name="T24" fmla="*/ 4536 w 4536"/>
                <a:gd name="T25" fmla="*/ 174 h 10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1066"/>
                <a:gd name="T41" fmla="*/ 4536 w 4536"/>
                <a:gd name="T42" fmla="*/ 1066 h 10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1066">
                  <a:moveTo>
                    <a:pt x="0" y="1058"/>
                  </a:moveTo>
                  <a:cubicBezTo>
                    <a:pt x="89" y="1059"/>
                    <a:pt x="363" y="1062"/>
                    <a:pt x="519" y="1062"/>
                  </a:cubicBezTo>
                  <a:cubicBezTo>
                    <a:pt x="676" y="1062"/>
                    <a:pt x="818" y="1066"/>
                    <a:pt x="941" y="1058"/>
                  </a:cubicBezTo>
                  <a:cubicBezTo>
                    <a:pt x="1064" y="1050"/>
                    <a:pt x="1151" y="1053"/>
                    <a:pt x="1254" y="1012"/>
                  </a:cubicBezTo>
                  <a:cubicBezTo>
                    <a:pt x="1357" y="971"/>
                    <a:pt x="1458" y="925"/>
                    <a:pt x="1561" y="813"/>
                  </a:cubicBezTo>
                  <a:cubicBezTo>
                    <a:pt x="1664" y="701"/>
                    <a:pt x="1742" y="466"/>
                    <a:pt x="1875" y="339"/>
                  </a:cubicBezTo>
                  <a:cubicBezTo>
                    <a:pt x="2008" y="212"/>
                    <a:pt x="2217" y="99"/>
                    <a:pt x="2362" y="52"/>
                  </a:cubicBezTo>
                  <a:cubicBezTo>
                    <a:pt x="2507" y="5"/>
                    <a:pt x="2623" y="0"/>
                    <a:pt x="2745" y="59"/>
                  </a:cubicBezTo>
                  <a:cubicBezTo>
                    <a:pt x="2868" y="119"/>
                    <a:pt x="2989" y="280"/>
                    <a:pt x="3098" y="408"/>
                  </a:cubicBezTo>
                  <a:cubicBezTo>
                    <a:pt x="3207" y="536"/>
                    <a:pt x="3301" y="725"/>
                    <a:pt x="3399" y="826"/>
                  </a:cubicBezTo>
                  <a:cubicBezTo>
                    <a:pt x="3496" y="926"/>
                    <a:pt x="3544" y="977"/>
                    <a:pt x="3686" y="1012"/>
                  </a:cubicBezTo>
                  <a:cubicBezTo>
                    <a:pt x="3828" y="1046"/>
                    <a:pt x="4107" y="1030"/>
                    <a:pt x="4248" y="1035"/>
                  </a:cubicBezTo>
                  <a:cubicBezTo>
                    <a:pt x="4390" y="1040"/>
                    <a:pt x="4476" y="1044"/>
                    <a:pt x="4536" y="1046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8" name="Freeform 5" descr="קונפטי גדול"/>
            <p:cNvSpPr>
              <a:spLocks/>
            </p:cNvSpPr>
            <p:nvPr/>
          </p:nvSpPr>
          <p:spPr bwMode="auto">
            <a:xfrm>
              <a:off x="554" y="835"/>
              <a:ext cx="4536" cy="507"/>
            </a:xfrm>
            <a:custGeom>
              <a:avLst/>
              <a:gdLst>
                <a:gd name="T0" fmla="*/ 0 w 4536"/>
                <a:gd name="T1" fmla="*/ 120 h 726"/>
                <a:gd name="T2" fmla="*/ 519 w 4536"/>
                <a:gd name="T3" fmla="*/ 120 h 726"/>
                <a:gd name="T4" fmla="*/ 941 w 4536"/>
                <a:gd name="T5" fmla="*/ 120 h 726"/>
                <a:gd name="T6" fmla="*/ 1254 w 4536"/>
                <a:gd name="T7" fmla="*/ 115 h 726"/>
                <a:gd name="T8" fmla="*/ 1561 w 4536"/>
                <a:gd name="T9" fmla="*/ 92 h 726"/>
                <a:gd name="T10" fmla="*/ 2040 w 4536"/>
                <a:gd name="T11" fmla="*/ 31 h 726"/>
                <a:gd name="T12" fmla="*/ 2362 w 4536"/>
                <a:gd name="T13" fmla="*/ 6 h 726"/>
                <a:gd name="T14" fmla="*/ 2745 w 4536"/>
                <a:gd name="T15" fmla="*/ 7 h 726"/>
                <a:gd name="T16" fmla="*/ 3098 w 4536"/>
                <a:gd name="T17" fmla="*/ 46 h 726"/>
                <a:gd name="T18" fmla="*/ 3399 w 4536"/>
                <a:gd name="T19" fmla="*/ 93 h 726"/>
                <a:gd name="T20" fmla="*/ 3686 w 4536"/>
                <a:gd name="T21" fmla="*/ 115 h 726"/>
                <a:gd name="T22" fmla="*/ 4248 w 4536"/>
                <a:gd name="T23" fmla="*/ 117 h 726"/>
                <a:gd name="T24" fmla="*/ 4536 w 4536"/>
                <a:gd name="T25" fmla="*/ 119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9" name="Freeform 6" descr="קונפטי גדול"/>
            <p:cNvSpPr>
              <a:spLocks/>
            </p:cNvSpPr>
            <p:nvPr/>
          </p:nvSpPr>
          <p:spPr bwMode="auto">
            <a:xfrm>
              <a:off x="554" y="582"/>
              <a:ext cx="4536" cy="317"/>
            </a:xfrm>
            <a:custGeom>
              <a:avLst/>
              <a:gdLst>
                <a:gd name="T0" fmla="*/ 0 w 4536"/>
                <a:gd name="T1" fmla="*/ 11 h 726"/>
                <a:gd name="T2" fmla="*/ 519 w 4536"/>
                <a:gd name="T3" fmla="*/ 11 h 726"/>
                <a:gd name="T4" fmla="*/ 941 w 4536"/>
                <a:gd name="T5" fmla="*/ 11 h 726"/>
                <a:gd name="T6" fmla="*/ 1254 w 4536"/>
                <a:gd name="T7" fmla="*/ 11 h 726"/>
                <a:gd name="T8" fmla="*/ 1561 w 4536"/>
                <a:gd name="T9" fmla="*/ 9 h 726"/>
                <a:gd name="T10" fmla="*/ 2040 w 4536"/>
                <a:gd name="T11" fmla="*/ 3 h 726"/>
                <a:gd name="T12" fmla="*/ 2362 w 4536"/>
                <a:gd name="T13" fmla="*/ 0 h 726"/>
                <a:gd name="T14" fmla="*/ 2745 w 4536"/>
                <a:gd name="T15" fmla="*/ 0 h 726"/>
                <a:gd name="T16" fmla="*/ 3098 w 4536"/>
                <a:gd name="T17" fmla="*/ 4 h 726"/>
                <a:gd name="T18" fmla="*/ 3399 w 4536"/>
                <a:gd name="T19" fmla="*/ 9 h 726"/>
                <a:gd name="T20" fmla="*/ 3686 w 4536"/>
                <a:gd name="T21" fmla="*/ 11 h 726"/>
                <a:gd name="T22" fmla="*/ 4248 w 4536"/>
                <a:gd name="T23" fmla="*/ 11 h 726"/>
                <a:gd name="T24" fmla="*/ 4536 w 4536"/>
                <a:gd name="T25" fmla="*/ 11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8210" name="Group 22"/>
            <p:cNvGrpSpPr>
              <a:grpSpLocks/>
            </p:cNvGrpSpPr>
            <p:nvPr/>
          </p:nvGrpSpPr>
          <p:grpSpPr bwMode="auto">
            <a:xfrm>
              <a:off x="1196" y="572"/>
              <a:ext cx="3764" cy="1259"/>
              <a:chOff x="1202" y="663"/>
              <a:chExt cx="3764" cy="1801"/>
            </a:xfrm>
          </p:grpSpPr>
          <p:grpSp>
            <p:nvGrpSpPr>
              <p:cNvPr id="8211" name="Group 13"/>
              <p:cNvGrpSpPr>
                <a:grpSpLocks/>
              </p:cNvGrpSpPr>
              <p:nvPr/>
            </p:nvGrpSpPr>
            <p:grpSpPr bwMode="auto">
              <a:xfrm>
                <a:off x="1202" y="1130"/>
                <a:ext cx="317" cy="1334"/>
                <a:chOff x="1202" y="1130"/>
                <a:chExt cx="317" cy="1334"/>
              </a:xfrm>
            </p:grpSpPr>
            <p:sp>
              <p:nvSpPr>
                <p:cNvPr id="8220" name="Rectangle 7" descr="קונפטי גדול"/>
                <p:cNvSpPr>
                  <a:spLocks noChangeArrowheads="1"/>
                </p:cNvSpPr>
                <p:nvPr/>
              </p:nvSpPr>
              <p:spPr bwMode="auto">
                <a:xfrm>
                  <a:off x="1202" y="1149"/>
                  <a:ext cx="317" cy="1315"/>
                </a:xfrm>
                <a:prstGeom prst="rect">
                  <a:avLst/>
                </a:prstGeom>
                <a:pattFill prst="lgConfetti">
                  <a:fgClr>
                    <a:srgbClr val="99CCFF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he-IL" altLang="he-IL" sz="1800"/>
                </a:p>
              </p:txBody>
            </p:sp>
            <p:sp>
              <p:nvSpPr>
                <p:cNvPr id="8221" name="Line 11"/>
                <p:cNvSpPr>
                  <a:spLocks noChangeShapeType="1"/>
                </p:cNvSpPr>
                <p:nvPr/>
              </p:nvSpPr>
              <p:spPr bwMode="auto">
                <a:xfrm>
                  <a:off x="1351" y="1130"/>
                  <a:ext cx="0" cy="13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2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260" y="1743"/>
                  <a:ext cx="181" cy="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l" rtl="0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2400" i="1">
                      <a:solidFill>
                        <a:srgbClr val="A50021"/>
                      </a:solidFill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</a:p>
              </p:txBody>
            </p:sp>
          </p:grpSp>
          <p:grpSp>
            <p:nvGrpSpPr>
              <p:cNvPr id="8212" name="Group 14"/>
              <p:cNvGrpSpPr>
                <a:grpSpLocks/>
              </p:cNvGrpSpPr>
              <p:nvPr/>
            </p:nvGrpSpPr>
            <p:grpSpPr bwMode="auto">
              <a:xfrm>
                <a:off x="2939" y="663"/>
                <a:ext cx="317" cy="771"/>
                <a:chOff x="1202" y="1130"/>
                <a:chExt cx="317" cy="1334"/>
              </a:xfrm>
            </p:grpSpPr>
            <p:sp>
              <p:nvSpPr>
                <p:cNvPr id="8217" name="Rectangle 15" descr="קונפטי גדול"/>
                <p:cNvSpPr>
                  <a:spLocks noChangeArrowheads="1"/>
                </p:cNvSpPr>
                <p:nvPr/>
              </p:nvSpPr>
              <p:spPr bwMode="auto">
                <a:xfrm>
                  <a:off x="1202" y="1149"/>
                  <a:ext cx="317" cy="1315"/>
                </a:xfrm>
                <a:prstGeom prst="rect">
                  <a:avLst/>
                </a:prstGeom>
                <a:pattFill prst="lgConfetti">
                  <a:fgClr>
                    <a:srgbClr val="99CCFF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he-IL" altLang="he-IL" sz="1800"/>
                </a:p>
              </p:txBody>
            </p:sp>
            <p:sp>
              <p:nvSpPr>
                <p:cNvPr id="8218" name="Line 16"/>
                <p:cNvSpPr>
                  <a:spLocks noChangeShapeType="1"/>
                </p:cNvSpPr>
                <p:nvPr/>
              </p:nvSpPr>
              <p:spPr bwMode="auto">
                <a:xfrm>
                  <a:off x="1351" y="1130"/>
                  <a:ext cx="0" cy="13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21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60" y="1739"/>
                  <a:ext cx="181" cy="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l" rtl="0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2400" i="1">
                      <a:solidFill>
                        <a:srgbClr val="A50021"/>
                      </a:solidFill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</a:p>
              </p:txBody>
            </p:sp>
          </p:grpSp>
          <p:grpSp>
            <p:nvGrpSpPr>
              <p:cNvPr id="8213" name="Group 18"/>
              <p:cNvGrpSpPr>
                <a:grpSpLocks/>
              </p:cNvGrpSpPr>
              <p:nvPr/>
            </p:nvGrpSpPr>
            <p:grpSpPr bwMode="auto">
              <a:xfrm>
                <a:off x="4649" y="1084"/>
                <a:ext cx="317" cy="1334"/>
                <a:chOff x="1202" y="1130"/>
                <a:chExt cx="317" cy="1334"/>
              </a:xfrm>
            </p:grpSpPr>
            <p:sp>
              <p:nvSpPr>
                <p:cNvPr id="8214" name="Rectangle 19" descr="קונפטי גדול"/>
                <p:cNvSpPr>
                  <a:spLocks noChangeArrowheads="1"/>
                </p:cNvSpPr>
                <p:nvPr/>
              </p:nvSpPr>
              <p:spPr bwMode="auto">
                <a:xfrm>
                  <a:off x="1202" y="1149"/>
                  <a:ext cx="317" cy="1315"/>
                </a:xfrm>
                <a:prstGeom prst="rect">
                  <a:avLst/>
                </a:prstGeom>
                <a:pattFill prst="lgConfetti">
                  <a:fgClr>
                    <a:srgbClr val="99CCFF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he-IL" altLang="he-IL" sz="1800"/>
                </a:p>
              </p:txBody>
            </p:sp>
            <p:sp>
              <p:nvSpPr>
                <p:cNvPr id="8215" name="Line 20"/>
                <p:cNvSpPr>
                  <a:spLocks noChangeShapeType="1"/>
                </p:cNvSpPr>
                <p:nvPr/>
              </p:nvSpPr>
              <p:spPr bwMode="auto">
                <a:xfrm>
                  <a:off x="1351" y="1130"/>
                  <a:ext cx="0" cy="13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2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260" y="1743"/>
                  <a:ext cx="181" cy="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r"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algn="r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algn="r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algn="r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algn="r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l" rtl="0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he-IL" sz="2400" i="1">
                      <a:solidFill>
                        <a:srgbClr val="A50021"/>
                      </a:solidFill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</a:p>
              </p:txBody>
            </p:sp>
          </p:grpSp>
        </p:grpSp>
      </p:grpSp>
      <p:graphicFrame>
        <p:nvGraphicFramePr>
          <p:cNvPr id="819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50884"/>
              </p:ext>
            </p:extLst>
          </p:nvPr>
        </p:nvGraphicFramePr>
        <p:xfrm>
          <a:off x="323850" y="206375"/>
          <a:ext cx="20161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4" imgW="698197" imgH="393529" progId="">
                  <p:embed/>
                </p:oleObj>
              </mc:Choice>
              <mc:Fallback>
                <p:oleObj name="Equation" r:id="rId4" imgW="698197" imgH="3935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06375"/>
                        <a:ext cx="201612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1" name="Text Box 25"/>
          <p:cNvSpPr txBox="1">
            <a:spLocks noChangeArrowheads="1"/>
          </p:cNvSpPr>
          <p:nvPr/>
        </p:nvSpPr>
        <p:spPr bwMode="auto">
          <a:xfrm>
            <a:off x="1403648" y="4010025"/>
            <a:ext cx="63368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400" b="0" dirty="0"/>
              <a:t>קווי הזרימה הסמוכים לקרקע נוטים לעקוב אחר תוואי השטח ואלה שברום חלקים יותר</a:t>
            </a:r>
            <a:endParaRPr lang="en-US" altLang="he-IL" sz="2400" b="0" dirty="0"/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1331640" y="5229200"/>
            <a:ext cx="63825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2400" b="0" dirty="0"/>
              <a:t>השינויים הנגזרים </a:t>
            </a:r>
            <a:r>
              <a:rPr lang="he-IL" altLang="he-IL" sz="2400" b="0" dirty="0" smtClean="0"/>
              <a:t>ב </a:t>
            </a:r>
            <a:r>
              <a:rPr lang="en-US" altLang="he-IL" sz="28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he-IL" altLang="he-IL" sz="2400" b="0" dirty="0" smtClean="0"/>
              <a:t> מכתיבים שינויי </a:t>
            </a:r>
            <a:r>
              <a:rPr lang="he-IL" altLang="he-IL" sz="2400" b="0" dirty="0" err="1" smtClean="0"/>
              <a:t>וורטסיטי</a:t>
            </a:r>
            <a:r>
              <a:rPr lang="he-IL" altLang="he-IL" sz="2400" b="0" dirty="0" smtClean="0"/>
              <a:t> במהלך חציית המכשול ואחריו</a:t>
            </a:r>
            <a:endParaRPr lang="en-US" altLang="he-IL" sz="24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4064943" y="1815020"/>
            <a:ext cx="72308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he-IL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5223" y="2833772"/>
            <a:ext cx="72308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he-IL" sz="26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41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000760" y="214290"/>
            <a:ext cx="2786082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he-IL" sz="3100" b="0" dirty="0" smtClean="0"/>
              <a:t>סכמת התהליך</a:t>
            </a:r>
            <a:endParaRPr lang="en-US" altLang="he-IL" sz="3100" b="0" dirty="0"/>
          </a:p>
        </p:txBody>
      </p:sp>
      <p:grpSp>
        <p:nvGrpSpPr>
          <p:cNvPr id="36" name="קבוצה 35"/>
          <p:cNvGrpSpPr/>
          <p:nvPr/>
        </p:nvGrpSpPr>
        <p:grpSpPr>
          <a:xfrm>
            <a:off x="879475" y="720701"/>
            <a:ext cx="7221538" cy="2279672"/>
            <a:chOff x="879475" y="935014"/>
            <a:chExt cx="7221538" cy="2430463"/>
          </a:xfrm>
        </p:grpSpPr>
        <p:sp>
          <p:nvSpPr>
            <p:cNvPr id="8195" name="Freeform 3" descr="קונפטי גדול"/>
            <p:cNvSpPr>
              <a:spLocks/>
            </p:cNvSpPr>
            <p:nvPr/>
          </p:nvSpPr>
          <p:spPr bwMode="auto">
            <a:xfrm>
              <a:off x="1146175" y="2057377"/>
              <a:ext cx="6807200" cy="1308100"/>
            </a:xfrm>
            <a:custGeom>
              <a:avLst/>
              <a:gdLst>
                <a:gd name="T0" fmla="*/ 0 w 4288"/>
                <a:gd name="T1" fmla="*/ 2147483647 h 824"/>
                <a:gd name="T2" fmla="*/ 0 w 4288"/>
                <a:gd name="T3" fmla="*/ 2147483647 h 824"/>
                <a:gd name="T4" fmla="*/ 2147483647 w 4288"/>
                <a:gd name="T5" fmla="*/ 2147483647 h 824"/>
                <a:gd name="T6" fmla="*/ 2147483647 w 4288"/>
                <a:gd name="T7" fmla="*/ 2147483647 h 824"/>
                <a:gd name="T8" fmla="*/ 2147483647 w 4288"/>
                <a:gd name="T9" fmla="*/ 2147483647 h 824"/>
                <a:gd name="T10" fmla="*/ 2147483647 w 4288"/>
                <a:gd name="T11" fmla="*/ 2147483647 h 824"/>
                <a:gd name="T12" fmla="*/ 2147483647 w 4288"/>
                <a:gd name="T13" fmla="*/ 2147483647 h 824"/>
                <a:gd name="T14" fmla="*/ 2147483647 w 4288"/>
                <a:gd name="T15" fmla="*/ 2147483647 h 824"/>
                <a:gd name="T16" fmla="*/ 2147483647 w 4288"/>
                <a:gd name="T17" fmla="*/ 2147483647 h 824"/>
                <a:gd name="T18" fmla="*/ 2147483647 w 4288"/>
                <a:gd name="T19" fmla="*/ 2147483647 h 824"/>
                <a:gd name="T20" fmla="*/ 2147483647 w 4288"/>
                <a:gd name="T21" fmla="*/ 2147483647 h 824"/>
                <a:gd name="T22" fmla="*/ 2147483647 w 4288"/>
                <a:gd name="T23" fmla="*/ 2147483647 h 824"/>
                <a:gd name="T24" fmla="*/ 2147483647 w 4288"/>
                <a:gd name="T25" fmla="*/ 2147483647 h 824"/>
                <a:gd name="T26" fmla="*/ 2147483647 w 4288"/>
                <a:gd name="T27" fmla="*/ 2147483647 h 8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288"/>
                <a:gd name="T43" fmla="*/ 0 h 824"/>
                <a:gd name="T44" fmla="*/ 4288 w 4288"/>
                <a:gd name="T45" fmla="*/ 824 h 8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288" h="824">
                  <a:moveTo>
                    <a:pt x="0" y="815"/>
                  </a:moveTo>
                  <a:lnTo>
                    <a:pt x="0" y="723"/>
                  </a:lnTo>
                  <a:lnTo>
                    <a:pt x="915" y="714"/>
                  </a:lnTo>
                  <a:cubicBezTo>
                    <a:pt x="1125" y="707"/>
                    <a:pt x="1168" y="702"/>
                    <a:pt x="1262" y="678"/>
                  </a:cubicBezTo>
                  <a:cubicBezTo>
                    <a:pt x="1356" y="654"/>
                    <a:pt x="1406" y="625"/>
                    <a:pt x="1482" y="568"/>
                  </a:cubicBezTo>
                  <a:cubicBezTo>
                    <a:pt x="1558" y="511"/>
                    <a:pt x="1652" y="409"/>
                    <a:pt x="1720" y="337"/>
                  </a:cubicBezTo>
                  <a:cubicBezTo>
                    <a:pt x="1788" y="265"/>
                    <a:pt x="1805" y="189"/>
                    <a:pt x="1891" y="138"/>
                  </a:cubicBezTo>
                  <a:cubicBezTo>
                    <a:pt x="1977" y="88"/>
                    <a:pt x="2119" y="52"/>
                    <a:pt x="2236" y="36"/>
                  </a:cubicBezTo>
                  <a:cubicBezTo>
                    <a:pt x="2353" y="20"/>
                    <a:pt x="2482" y="0"/>
                    <a:pt x="2597" y="41"/>
                  </a:cubicBezTo>
                  <a:cubicBezTo>
                    <a:pt x="2713" y="83"/>
                    <a:pt x="2827" y="196"/>
                    <a:pt x="2929" y="285"/>
                  </a:cubicBezTo>
                  <a:cubicBezTo>
                    <a:pt x="3032" y="375"/>
                    <a:pt x="3120" y="507"/>
                    <a:pt x="3212" y="577"/>
                  </a:cubicBezTo>
                  <a:cubicBezTo>
                    <a:pt x="3304" y="647"/>
                    <a:pt x="3304" y="683"/>
                    <a:pt x="3483" y="707"/>
                  </a:cubicBezTo>
                  <a:cubicBezTo>
                    <a:pt x="3662" y="731"/>
                    <a:pt x="4157" y="704"/>
                    <a:pt x="4288" y="723"/>
                  </a:cubicBezTo>
                  <a:lnTo>
                    <a:pt x="4270" y="824"/>
                  </a:lnTo>
                </a:path>
              </a:pathLst>
            </a:custGeom>
            <a:pattFill prst="lgConfetti">
              <a:fgClr>
                <a:srgbClr val="663300"/>
              </a:fgClr>
              <a:bgClr>
                <a:srgbClr val="996633"/>
              </a:bgClr>
            </a:pattFill>
            <a:ln w="101600" cmpd="sng">
              <a:solidFill>
                <a:srgbClr val="996633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207" name="Freeform 4" descr="קונפטי גדול"/>
            <p:cNvSpPr>
              <a:spLocks/>
            </p:cNvSpPr>
            <p:nvPr/>
          </p:nvSpPr>
          <p:spPr bwMode="auto">
            <a:xfrm>
              <a:off x="900113" y="1755752"/>
              <a:ext cx="7200900" cy="1182688"/>
            </a:xfrm>
            <a:custGeom>
              <a:avLst/>
              <a:gdLst>
                <a:gd name="T0" fmla="*/ 0 w 4536"/>
                <a:gd name="T1" fmla="*/ 176 h 1066"/>
                <a:gd name="T2" fmla="*/ 519 w 4536"/>
                <a:gd name="T3" fmla="*/ 178 h 1066"/>
                <a:gd name="T4" fmla="*/ 941 w 4536"/>
                <a:gd name="T5" fmla="*/ 176 h 1066"/>
                <a:gd name="T6" fmla="*/ 1254 w 4536"/>
                <a:gd name="T7" fmla="*/ 168 h 1066"/>
                <a:gd name="T8" fmla="*/ 1561 w 4536"/>
                <a:gd name="T9" fmla="*/ 136 h 1066"/>
                <a:gd name="T10" fmla="*/ 1875 w 4536"/>
                <a:gd name="T11" fmla="*/ 57 h 1066"/>
                <a:gd name="T12" fmla="*/ 2362 w 4536"/>
                <a:gd name="T13" fmla="*/ 8 h 1066"/>
                <a:gd name="T14" fmla="*/ 2745 w 4536"/>
                <a:gd name="T15" fmla="*/ 10 h 1066"/>
                <a:gd name="T16" fmla="*/ 3098 w 4536"/>
                <a:gd name="T17" fmla="*/ 68 h 1066"/>
                <a:gd name="T18" fmla="*/ 3399 w 4536"/>
                <a:gd name="T19" fmla="*/ 138 h 1066"/>
                <a:gd name="T20" fmla="*/ 3686 w 4536"/>
                <a:gd name="T21" fmla="*/ 168 h 1066"/>
                <a:gd name="T22" fmla="*/ 4248 w 4536"/>
                <a:gd name="T23" fmla="*/ 173 h 1066"/>
                <a:gd name="T24" fmla="*/ 4536 w 4536"/>
                <a:gd name="T25" fmla="*/ 174 h 10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1066"/>
                <a:gd name="T41" fmla="*/ 4536 w 4536"/>
                <a:gd name="T42" fmla="*/ 1066 h 10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1066">
                  <a:moveTo>
                    <a:pt x="0" y="1058"/>
                  </a:moveTo>
                  <a:cubicBezTo>
                    <a:pt x="89" y="1059"/>
                    <a:pt x="363" y="1062"/>
                    <a:pt x="519" y="1062"/>
                  </a:cubicBezTo>
                  <a:cubicBezTo>
                    <a:pt x="676" y="1062"/>
                    <a:pt x="818" y="1066"/>
                    <a:pt x="941" y="1058"/>
                  </a:cubicBezTo>
                  <a:cubicBezTo>
                    <a:pt x="1064" y="1050"/>
                    <a:pt x="1151" y="1053"/>
                    <a:pt x="1254" y="1012"/>
                  </a:cubicBezTo>
                  <a:cubicBezTo>
                    <a:pt x="1357" y="971"/>
                    <a:pt x="1458" y="925"/>
                    <a:pt x="1561" y="813"/>
                  </a:cubicBezTo>
                  <a:cubicBezTo>
                    <a:pt x="1664" y="701"/>
                    <a:pt x="1742" y="466"/>
                    <a:pt x="1875" y="339"/>
                  </a:cubicBezTo>
                  <a:cubicBezTo>
                    <a:pt x="2008" y="212"/>
                    <a:pt x="2217" y="99"/>
                    <a:pt x="2362" y="52"/>
                  </a:cubicBezTo>
                  <a:cubicBezTo>
                    <a:pt x="2507" y="5"/>
                    <a:pt x="2623" y="0"/>
                    <a:pt x="2745" y="59"/>
                  </a:cubicBezTo>
                  <a:cubicBezTo>
                    <a:pt x="2868" y="119"/>
                    <a:pt x="2989" y="280"/>
                    <a:pt x="3098" y="408"/>
                  </a:cubicBezTo>
                  <a:cubicBezTo>
                    <a:pt x="3207" y="536"/>
                    <a:pt x="3301" y="725"/>
                    <a:pt x="3399" y="826"/>
                  </a:cubicBezTo>
                  <a:cubicBezTo>
                    <a:pt x="3496" y="926"/>
                    <a:pt x="3544" y="977"/>
                    <a:pt x="3686" y="1012"/>
                  </a:cubicBezTo>
                  <a:cubicBezTo>
                    <a:pt x="3828" y="1046"/>
                    <a:pt x="4107" y="1030"/>
                    <a:pt x="4248" y="1035"/>
                  </a:cubicBezTo>
                  <a:cubicBezTo>
                    <a:pt x="4390" y="1040"/>
                    <a:pt x="4476" y="1044"/>
                    <a:pt x="4536" y="1046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8" name="Freeform 5" descr="קונפטי גדול"/>
            <p:cNvSpPr>
              <a:spLocks/>
            </p:cNvSpPr>
            <p:nvPr/>
          </p:nvSpPr>
          <p:spPr bwMode="auto">
            <a:xfrm>
              <a:off x="879475" y="1352527"/>
              <a:ext cx="7200900" cy="804863"/>
            </a:xfrm>
            <a:custGeom>
              <a:avLst/>
              <a:gdLst>
                <a:gd name="T0" fmla="*/ 0 w 4536"/>
                <a:gd name="T1" fmla="*/ 120 h 726"/>
                <a:gd name="T2" fmla="*/ 519 w 4536"/>
                <a:gd name="T3" fmla="*/ 120 h 726"/>
                <a:gd name="T4" fmla="*/ 941 w 4536"/>
                <a:gd name="T5" fmla="*/ 120 h 726"/>
                <a:gd name="T6" fmla="*/ 1254 w 4536"/>
                <a:gd name="T7" fmla="*/ 115 h 726"/>
                <a:gd name="T8" fmla="*/ 1561 w 4536"/>
                <a:gd name="T9" fmla="*/ 92 h 726"/>
                <a:gd name="T10" fmla="*/ 2040 w 4536"/>
                <a:gd name="T11" fmla="*/ 31 h 726"/>
                <a:gd name="T12" fmla="*/ 2362 w 4536"/>
                <a:gd name="T13" fmla="*/ 6 h 726"/>
                <a:gd name="T14" fmla="*/ 2745 w 4536"/>
                <a:gd name="T15" fmla="*/ 7 h 726"/>
                <a:gd name="T16" fmla="*/ 3098 w 4536"/>
                <a:gd name="T17" fmla="*/ 46 h 726"/>
                <a:gd name="T18" fmla="*/ 3399 w 4536"/>
                <a:gd name="T19" fmla="*/ 93 h 726"/>
                <a:gd name="T20" fmla="*/ 3686 w 4536"/>
                <a:gd name="T21" fmla="*/ 115 h 726"/>
                <a:gd name="T22" fmla="*/ 4248 w 4536"/>
                <a:gd name="T23" fmla="*/ 117 h 726"/>
                <a:gd name="T24" fmla="*/ 4536 w 4536"/>
                <a:gd name="T25" fmla="*/ 119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209" name="Freeform 6" descr="קונפטי גדול"/>
            <p:cNvSpPr>
              <a:spLocks/>
            </p:cNvSpPr>
            <p:nvPr/>
          </p:nvSpPr>
          <p:spPr bwMode="auto">
            <a:xfrm>
              <a:off x="879475" y="950889"/>
              <a:ext cx="7200900" cy="503238"/>
            </a:xfrm>
            <a:custGeom>
              <a:avLst/>
              <a:gdLst>
                <a:gd name="T0" fmla="*/ 0 w 4536"/>
                <a:gd name="T1" fmla="*/ 11 h 726"/>
                <a:gd name="T2" fmla="*/ 519 w 4536"/>
                <a:gd name="T3" fmla="*/ 11 h 726"/>
                <a:gd name="T4" fmla="*/ 941 w 4536"/>
                <a:gd name="T5" fmla="*/ 11 h 726"/>
                <a:gd name="T6" fmla="*/ 1254 w 4536"/>
                <a:gd name="T7" fmla="*/ 11 h 726"/>
                <a:gd name="T8" fmla="*/ 1561 w 4536"/>
                <a:gd name="T9" fmla="*/ 9 h 726"/>
                <a:gd name="T10" fmla="*/ 2040 w 4536"/>
                <a:gd name="T11" fmla="*/ 3 h 726"/>
                <a:gd name="T12" fmla="*/ 2362 w 4536"/>
                <a:gd name="T13" fmla="*/ 0 h 726"/>
                <a:gd name="T14" fmla="*/ 2745 w 4536"/>
                <a:gd name="T15" fmla="*/ 0 h 726"/>
                <a:gd name="T16" fmla="*/ 3098 w 4536"/>
                <a:gd name="T17" fmla="*/ 4 h 726"/>
                <a:gd name="T18" fmla="*/ 3399 w 4536"/>
                <a:gd name="T19" fmla="*/ 9 h 726"/>
                <a:gd name="T20" fmla="*/ 3686 w 4536"/>
                <a:gd name="T21" fmla="*/ 11 h 726"/>
                <a:gd name="T22" fmla="*/ 4248 w 4536"/>
                <a:gd name="T23" fmla="*/ 11 h 726"/>
                <a:gd name="T24" fmla="*/ 4536 w 4536"/>
                <a:gd name="T25" fmla="*/ 11 h 7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36"/>
                <a:gd name="T40" fmla="*/ 0 h 726"/>
                <a:gd name="T41" fmla="*/ 4536 w 4536"/>
                <a:gd name="T42" fmla="*/ 726 h 7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36" h="726">
                  <a:moveTo>
                    <a:pt x="0" y="721"/>
                  </a:moveTo>
                  <a:cubicBezTo>
                    <a:pt x="89" y="721"/>
                    <a:pt x="363" y="724"/>
                    <a:pt x="519" y="724"/>
                  </a:cubicBezTo>
                  <a:cubicBezTo>
                    <a:pt x="676" y="724"/>
                    <a:pt x="818" y="726"/>
                    <a:pt x="941" y="721"/>
                  </a:cubicBezTo>
                  <a:cubicBezTo>
                    <a:pt x="1064" y="715"/>
                    <a:pt x="1151" y="717"/>
                    <a:pt x="1254" y="689"/>
                  </a:cubicBezTo>
                  <a:cubicBezTo>
                    <a:pt x="1357" y="661"/>
                    <a:pt x="1430" y="637"/>
                    <a:pt x="1561" y="554"/>
                  </a:cubicBezTo>
                  <a:cubicBezTo>
                    <a:pt x="1692" y="471"/>
                    <a:pt x="1907" y="277"/>
                    <a:pt x="2040" y="191"/>
                  </a:cubicBezTo>
                  <a:cubicBezTo>
                    <a:pt x="2173" y="105"/>
                    <a:pt x="2245" y="61"/>
                    <a:pt x="2362" y="36"/>
                  </a:cubicBezTo>
                  <a:cubicBezTo>
                    <a:pt x="2479" y="11"/>
                    <a:pt x="2623" y="0"/>
                    <a:pt x="2745" y="40"/>
                  </a:cubicBezTo>
                  <a:cubicBezTo>
                    <a:pt x="2868" y="81"/>
                    <a:pt x="2989" y="191"/>
                    <a:pt x="3098" y="278"/>
                  </a:cubicBezTo>
                  <a:cubicBezTo>
                    <a:pt x="3207" y="365"/>
                    <a:pt x="3301" y="494"/>
                    <a:pt x="3399" y="562"/>
                  </a:cubicBezTo>
                  <a:cubicBezTo>
                    <a:pt x="3496" y="631"/>
                    <a:pt x="3544" y="666"/>
                    <a:pt x="3686" y="689"/>
                  </a:cubicBezTo>
                  <a:cubicBezTo>
                    <a:pt x="3828" y="713"/>
                    <a:pt x="4107" y="701"/>
                    <a:pt x="4248" y="705"/>
                  </a:cubicBezTo>
                  <a:cubicBezTo>
                    <a:pt x="4390" y="708"/>
                    <a:pt x="4476" y="711"/>
                    <a:pt x="4536" y="713"/>
                  </a:cubicBez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1898650" y="1453268"/>
              <a:ext cx="503238" cy="1480409"/>
              <a:chOff x="1202" y="1130"/>
              <a:chExt cx="317" cy="1334"/>
            </a:xfrm>
          </p:grpSpPr>
          <p:sp>
            <p:nvSpPr>
              <p:cNvPr id="8220" name="Rectangle 7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21" name="Line 11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22" name="Text Box 12"/>
              <p:cNvSpPr txBox="1">
                <a:spLocks noChangeArrowheads="1"/>
              </p:cNvSpPr>
              <p:nvPr/>
            </p:nvSpPr>
            <p:spPr bwMode="auto">
              <a:xfrm>
                <a:off x="1260" y="1743"/>
                <a:ext cx="181" cy="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656138" y="935014"/>
              <a:ext cx="503238" cy="855619"/>
              <a:chOff x="1202" y="1130"/>
              <a:chExt cx="317" cy="1334"/>
            </a:xfrm>
          </p:grpSpPr>
          <p:sp>
            <p:nvSpPr>
              <p:cNvPr id="8217" name="Rectangle 15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18" name="Line 16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19" name="Text Box 17"/>
              <p:cNvSpPr txBox="1">
                <a:spLocks noChangeArrowheads="1"/>
              </p:cNvSpPr>
              <p:nvPr/>
            </p:nvSpPr>
            <p:spPr bwMode="auto">
              <a:xfrm>
                <a:off x="1260" y="1739"/>
                <a:ext cx="18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7215206" y="1402220"/>
              <a:ext cx="503238" cy="1480409"/>
              <a:chOff x="1202" y="1130"/>
              <a:chExt cx="317" cy="1334"/>
            </a:xfrm>
          </p:grpSpPr>
          <p:sp>
            <p:nvSpPr>
              <p:cNvPr id="8214" name="Rectangle 19" descr="קונפטי גדול"/>
              <p:cNvSpPr>
                <a:spLocks noChangeArrowheads="1"/>
              </p:cNvSpPr>
              <p:nvPr/>
            </p:nvSpPr>
            <p:spPr bwMode="auto">
              <a:xfrm>
                <a:off x="1202" y="1149"/>
                <a:ext cx="317" cy="1315"/>
              </a:xfrm>
              <a:prstGeom prst="rect">
                <a:avLst/>
              </a:prstGeom>
              <a:pattFill prst="lgConfetti">
                <a:fgClr>
                  <a:srgbClr val="99CCF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he-IL" altLang="he-IL" sz="1800"/>
              </a:p>
            </p:txBody>
          </p:sp>
          <p:sp>
            <p:nvSpPr>
              <p:cNvPr id="8215" name="Line 20"/>
              <p:cNvSpPr>
                <a:spLocks noChangeShapeType="1"/>
              </p:cNvSpPr>
              <p:nvPr/>
            </p:nvSpPr>
            <p:spPr bwMode="auto">
              <a:xfrm>
                <a:off x="1351" y="1130"/>
                <a:ext cx="0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16" name="Text Box 21"/>
              <p:cNvSpPr txBox="1">
                <a:spLocks noChangeArrowheads="1"/>
              </p:cNvSpPr>
              <p:nvPr/>
            </p:nvSpPr>
            <p:spPr bwMode="auto">
              <a:xfrm>
                <a:off x="1260" y="1743"/>
                <a:ext cx="181" cy="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r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r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r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r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r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he-IL" sz="2400" i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</p:grpSp>
      <p:graphicFrame>
        <p:nvGraphicFramePr>
          <p:cNvPr id="819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69064"/>
              </p:ext>
            </p:extLst>
          </p:nvPr>
        </p:nvGraphicFramePr>
        <p:xfrm>
          <a:off x="1784167" y="214290"/>
          <a:ext cx="1573387" cy="914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4" imgW="698197" imgH="393529" progId="">
                  <p:embed/>
                </p:oleObj>
              </mc:Choice>
              <mc:Fallback>
                <p:oleObj name="Equation" r:id="rId4" imgW="698197" imgH="3935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167" y="214290"/>
                        <a:ext cx="1573387" cy="9142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מחבר ישר 32"/>
          <p:cNvCxnSpPr/>
          <p:nvPr/>
        </p:nvCxnSpPr>
        <p:spPr bwMode="auto">
          <a:xfrm rot="5400000">
            <a:off x="3585372" y="2558240"/>
            <a:ext cx="1116000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מחבר ישר 34"/>
          <p:cNvCxnSpPr/>
          <p:nvPr/>
        </p:nvCxnSpPr>
        <p:spPr bwMode="auto">
          <a:xfrm rot="5400000">
            <a:off x="4905981" y="2558240"/>
            <a:ext cx="1116000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285852" y="2928934"/>
            <a:ext cx="1643074" cy="25022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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endParaRPr lang="en-US" sz="2200" b="0" i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P =P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=f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/h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endParaRPr lang="he-IL" sz="2200" b="0" i="1" baseline="-250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14678" y="2928934"/>
            <a:ext cx="1643074" cy="25022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b="0" i="1" dirty="0" smtClean="0">
                <a:latin typeface="Times New Roman" pitchFamily="18" charset="0"/>
                <a:cs typeface="Times New Roman" pitchFamily="18" charset="0"/>
              </a:rPr>
              <a:t>II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</a:rPr>
              <a:t>&lt;h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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= 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&lt;0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endParaRPr lang="en-US" sz="2200" b="0" i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b="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P =P</a:t>
            </a:r>
            <a:r>
              <a:rPr lang="en-US" sz="2200" b="0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endParaRPr lang="he-IL" sz="2200" b="0" i="1" baseline="-250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4810" y="2928934"/>
            <a:ext cx="2428892" cy="24606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III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=  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endParaRPr lang="en-US" sz="2200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| </a:t>
            </a:r>
            <a:r>
              <a:rPr lang="en-US" sz="20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 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|&lt;| </a:t>
            </a:r>
            <a:r>
              <a:rPr lang="en-US" sz="20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 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|  </a:t>
            </a:r>
            <a:r>
              <a:rPr lang="en-US" sz="20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 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&gt; </a:t>
            </a:r>
            <a:r>
              <a:rPr lang="en-US" sz="20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 </a:t>
            </a:r>
            <a:endParaRPr lang="en-US" sz="2000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 = P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 </a:t>
            </a: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&gt;P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endParaRPr lang="he-IL" sz="2200" i="1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7950" y="2928934"/>
            <a:ext cx="2428892" cy="23710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h=h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=  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&gt;0</a:t>
            </a:r>
          </a:p>
          <a:p>
            <a:pPr rtl="0">
              <a:lnSpc>
                <a:spcPct val="135000"/>
              </a:lnSpc>
              <a:spcAft>
                <a:spcPts val="0"/>
              </a:spcAft>
            </a:pPr>
            <a:endParaRPr lang="en-US" sz="1600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rtl="0">
              <a:lnSpc>
                <a:spcPct val="135000"/>
              </a:lnSpc>
              <a:spcAft>
                <a:spcPts val="0"/>
              </a:spcAft>
            </a:pP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 = P</a:t>
            </a:r>
            <a:r>
              <a:rPr lang="en-US" sz="2200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 </a:t>
            </a:r>
            <a:endParaRPr lang="he-IL" sz="2200" i="1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876" y="292222"/>
            <a:ext cx="178591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sz="2000" dirty="0" smtClean="0">
                <a:solidFill>
                  <a:srgbClr val="FF0000"/>
                </a:solidFill>
              </a:rPr>
              <a:t>נשמר </a:t>
            </a:r>
          </a:p>
          <a:p>
            <a:pPr algn="l"/>
            <a:r>
              <a:rPr lang="he-IL" sz="2000" dirty="0" smtClean="0">
                <a:solidFill>
                  <a:srgbClr val="FF0000"/>
                </a:solidFill>
              </a:rPr>
              <a:t>בהיעדר חיכוך</a:t>
            </a:r>
            <a:endParaRPr lang="he-IL" sz="2000" dirty="0">
              <a:solidFill>
                <a:srgbClr val="FF0000"/>
              </a:solidFill>
            </a:endParaRPr>
          </a:p>
        </p:txBody>
      </p:sp>
      <p:grpSp>
        <p:nvGrpSpPr>
          <p:cNvPr id="50" name="קבוצה 49"/>
          <p:cNvGrpSpPr/>
          <p:nvPr/>
        </p:nvGrpSpPr>
        <p:grpSpPr>
          <a:xfrm>
            <a:off x="5786446" y="4929198"/>
            <a:ext cx="2071702" cy="1700395"/>
            <a:chOff x="5786446" y="4929198"/>
            <a:chExt cx="2071702" cy="1700395"/>
          </a:xfrm>
        </p:grpSpPr>
        <p:sp>
          <p:nvSpPr>
            <p:cNvPr id="45" name="TextBox 44"/>
            <p:cNvSpPr txBox="1"/>
            <p:nvPr/>
          </p:nvSpPr>
          <p:spPr>
            <a:xfrm>
              <a:off x="5786446" y="5429264"/>
              <a:ext cx="2071702" cy="1200329"/>
            </a:xfrm>
            <a:prstGeom prst="rect">
              <a:avLst/>
            </a:prstGeom>
            <a:noFill/>
            <a:ln>
              <a:solidFill>
                <a:srgbClr val="991803"/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he-IL" dirty="0" smtClean="0"/>
                <a:t> התוספת ל </a:t>
              </a:r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he-IL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he-IL" dirty="0" smtClean="0"/>
                <a:t>מתבטאת ב </a:t>
              </a:r>
              <a:r>
                <a:rPr lang="en-US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</a:t>
              </a:r>
              <a:r>
                <a:rPr lang="en-US" i="1" baseline="-25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</a:t>
              </a:r>
              <a:r>
                <a:rPr lang="he-IL" dirty="0" smtClean="0"/>
                <a:t>חיובי כשהאוויר שב לגובהו </a:t>
              </a:r>
              <a:r>
                <a:rPr lang="he-IL" dirty="0" err="1" smtClean="0"/>
                <a:t>ול</a:t>
              </a:r>
              <a:r>
                <a:rPr lang="he-IL" dirty="0" smtClean="0"/>
                <a:t> </a:t>
              </a:r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he-IL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he-IL" dirty="0" smtClean="0"/>
                <a:t>המקורי</a:t>
              </a:r>
              <a:endParaRPr lang="he-IL" dirty="0"/>
            </a:p>
          </p:txBody>
        </p:sp>
        <p:cxnSp>
          <p:nvCxnSpPr>
            <p:cNvPr id="47" name="מחבר ישר 46"/>
            <p:cNvCxnSpPr/>
            <p:nvPr/>
          </p:nvCxnSpPr>
          <p:spPr bwMode="auto">
            <a:xfrm rot="5400000">
              <a:off x="6534578" y="5181198"/>
              <a:ext cx="504000" cy="0"/>
            </a:xfrm>
            <a:prstGeom prst="lin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1" name="קבוצה 50"/>
          <p:cNvGrpSpPr/>
          <p:nvPr/>
        </p:nvGrpSpPr>
        <p:grpSpPr>
          <a:xfrm>
            <a:off x="4000496" y="4929198"/>
            <a:ext cx="1500198" cy="1700395"/>
            <a:chOff x="4000496" y="4929198"/>
            <a:chExt cx="1500198" cy="1700395"/>
          </a:xfrm>
        </p:grpSpPr>
        <p:sp>
          <p:nvSpPr>
            <p:cNvPr id="44" name="TextBox 43"/>
            <p:cNvSpPr txBox="1"/>
            <p:nvPr/>
          </p:nvSpPr>
          <p:spPr>
            <a:xfrm>
              <a:off x="4000496" y="5429264"/>
              <a:ext cx="1500198" cy="1200329"/>
            </a:xfrm>
            <a:prstGeom prst="rect">
              <a:avLst/>
            </a:prstGeom>
            <a:noFill/>
            <a:ln>
              <a:solidFill>
                <a:srgbClr val="991803"/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he-IL" dirty="0" smtClean="0"/>
                <a:t> החיכוך בולם את הרוח ו"מקטין" את </a:t>
              </a:r>
              <a:r>
                <a:rPr lang="en-US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 </a:t>
              </a:r>
              <a:r>
                <a:rPr lang="he-IL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</a:t>
              </a:r>
              <a:r>
                <a:rPr lang="he-IL" dirty="0" smtClean="0"/>
                <a:t>השלילי</a:t>
              </a:r>
              <a:endParaRPr lang="he-IL" dirty="0"/>
            </a:p>
          </p:txBody>
        </p:sp>
        <p:cxnSp>
          <p:nvCxnSpPr>
            <p:cNvPr id="48" name="מחבר ישר 47"/>
            <p:cNvCxnSpPr/>
            <p:nvPr/>
          </p:nvCxnSpPr>
          <p:spPr bwMode="auto">
            <a:xfrm rot="5400000">
              <a:off x="4391438" y="5181198"/>
              <a:ext cx="504000" cy="0"/>
            </a:xfrm>
            <a:prstGeom prst="lin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2" name="קבוצה 51"/>
          <p:cNvGrpSpPr/>
          <p:nvPr/>
        </p:nvGrpSpPr>
        <p:grpSpPr>
          <a:xfrm>
            <a:off x="2571736" y="4929198"/>
            <a:ext cx="1143008" cy="1423396"/>
            <a:chOff x="2571736" y="4929198"/>
            <a:chExt cx="1143008" cy="1423396"/>
          </a:xfrm>
        </p:grpSpPr>
        <p:sp>
          <p:nvSpPr>
            <p:cNvPr id="43" name="TextBox 42"/>
            <p:cNvSpPr txBox="1"/>
            <p:nvPr/>
          </p:nvSpPr>
          <p:spPr>
            <a:xfrm>
              <a:off x="2571736" y="5429264"/>
              <a:ext cx="1143008" cy="923330"/>
            </a:xfrm>
            <a:prstGeom prst="rect">
              <a:avLst/>
            </a:prstGeom>
            <a:noFill/>
            <a:ln>
              <a:solidFill>
                <a:srgbClr val="991803"/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he-IL" dirty="0" smtClean="0"/>
                <a:t> קטן </a:t>
              </a:r>
            </a:p>
            <a:p>
              <a:r>
                <a:rPr lang="he-IL" dirty="0" smtClean="0"/>
                <a:t>ומתפתח  </a:t>
              </a:r>
              <a:r>
                <a:rPr lang="en-US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</a:t>
              </a:r>
              <a:r>
                <a:rPr lang="he-IL" dirty="0" smtClean="0"/>
                <a:t> שלילי</a:t>
              </a:r>
              <a:endParaRPr lang="he-IL" dirty="0"/>
            </a:p>
          </p:txBody>
        </p:sp>
        <p:cxnSp>
          <p:nvCxnSpPr>
            <p:cNvPr id="49" name="מחבר ישר 48"/>
            <p:cNvCxnSpPr/>
            <p:nvPr/>
          </p:nvCxnSpPr>
          <p:spPr bwMode="auto">
            <a:xfrm rot="5400000">
              <a:off x="2891240" y="5181198"/>
              <a:ext cx="504000" cy="0"/>
            </a:xfrm>
            <a:prstGeom prst="lin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22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2" grpId="0"/>
      <p:bldP spid="46" grpId="0"/>
    </p:bldLst>
  </p:timing>
</p:sld>
</file>

<file path=ppt/theme/theme1.xml><?xml version="1.0" encoding="utf-8"?>
<a:theme xmlns:a="http://schemas.openxmlformats.org/drawingml/2006/main" name="עיצוב ברירת מחדל">
  <a:themeElements>
    <a:clrScheme name="עיצוב ברירת מחדל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7242</TotalTime>
  <Words>1148</Words>
  <Application>Microsoft Office PowerPoint</Application>
  <PresentationFormat>‫הצגה על המסך (4:3)</PresentationFormat>
  <Paragraphs>293</Paragraphs>
  <Slides>32</Slides>
  <Notes>32</Notes>
  <HiddenSlides>0</HiddenSlides>
  <MMClips>0</MMClips>
  <ScaleCrop>false</ScaleCrop>
  <HeadingPairs>
    <vt:vector size="6" baseType="variant"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2</vt:i4>
      </vt:variant>
      <vt:variant>
        <vt:lpstr>כותרות שקופיות</vt:lpstr>
      </vt:variant>
      <vt:variant>
        <vt:i4>32</vt:i4>
      </vt:variant>
    </vt:vector>
  </HeadingPairs>
  <TitlesOfParts>
    <vt:vector size="35" baseType="lpstr">
      <vt:lpstr>עיצוב ברירת מחדל</vt:lpstr>
      <vt:lpstr>Equation</vt:lpstr>
      <vt:lpstr>צילום של Photo Editor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>op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מבטאת את הרכיב האנכי של התנע הזוויתי של יח' שטח (הרוטור). העירבוליות היחסית (לכדור הארץ) מוגדרת ע"י:  r = - u/y + v/dx  - u/y + v/x הדגמה בזרימה מעגלית ציקלונית סביב רבוע xy למעשה זהו ביטוי כמותי למידת הצקלוניות של הזרימה. ערכים שליליים מבטאים אנטיציקלוניות. הביטוי מאפשר קבלת ערכים משמעותיים גם בזרימה ישרה  רעיון הסירה המסתובבת הדגמת ערבוליות בזרימה ישרה וגזורה סביב רבוע xy קל לראות את העניין כשהזרימה ישרה (ומקבילה לאחד הצירים) או מעגלית, אך קשה לקבוע כשהזרימה מתפתלת וגזורה, ואז יש להסתמך על מיפוי ממוחשב.  נוח לביטוי בקואורדינטות טבעיות: r = - V/n + V/R הראשון - גזירת רוח והשני - עקמומיות.         שקף וורטיסיטי העקמומיות דומיננטית בקרבת מרכזי לחץ והגזירה בשוליהם ובאזורי הביניים, בהם הזרימה כמעט ישרה. ערבוליות חיובית, כלומר זרימה ציקלונית במובן הרחב בקרקע, חופפת עם עלית אויר.</dc:title>
  <dc:creator>shimon</dc:creator>
  <cp:lastModifiedBy>BARUCHZ</cp:lastModifiedBy>
  <cp:revision>399</cp:revision>
  <dcterms:created xsi:type="dcterms:W3CDTF">2003-10-28T09:22:38Z</dcterms:created>
  <dcterms:modified xsi:type="dcterms:W3CDTF">2019-12-18T20:38:23Z</dcterms:modified>
</cp:coreProperties>
</file>